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14" r:id="rId1"/>
  </p:sldMasterIdLst>
  <p:sldIdLst>
    <p:sldId id="256" r:id="rId2"/>
    <p:sldId id="308" r:id="rId3"/>
    <p:sldId id="264" r:id="rId4"/>
    <p:sldId id="268" r:id="rId5"/>
    <p:sldId id="269" r:id="rId6"/>
    <p:sldId id="270" r:id="rId7"/>
    <p:sldId id="258" r:id="rId8"/>
    <p:sldId id="259" r:id="rId9"/>
    <p:sldId id="267" r:id="rId10"/>
    <p:sldId id="260" r:id="rId11"/>
    <p:sldId id="261" r:id="rId12"/>
    <p:sldId id="272" r:id="rId13"/>
    <p:sldId id="271" r:id="rId14"/>
    <p:sldId id="273" r:id="rId15"/>
    <p:sldId id="274" r:id="rId16"/>
    <p:sldId id="262" r:id="rId17"/>
    <p:sldId id="275" r:id="rId18"/>
    <p:sldId id="263" r:id="rId19"/>
    <p:sldId id="276" r:id="rId20"/>
    <p:sldId id="277" r:id="rId21"/>
    <p:sldId id="278" r:id="rId22"/>
    <p:sldId id="279" r:id="rId23"/>
    <p:sldId id="280" r:id="rId24"/>
    <p:sldId id="281" r:id="rId25"/>
    <p:sldId id="282" r:id="rId26"/>
    <p:sldId id="283" r:id="rId27"/>
    <p:sldId id="284" r:id="rId28"/>
    <p:sldId id="285" r:id="rId29"/>
    <p:sldId id="286" r:id="rId30"/>
    <p:sldId id="287" r:id="rId31"/>
    <p:sldId id="266" r:id="rId32"/>
    <p:sldId id="265"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3" autoAdjust="0"/>
    <p:restoredTop sz="94633" autoAdjust="0"/>
  </p:normalViewPr>
  <p:slideViewPr>
    <p:cSldViewPr snapToGrid="0" snapToObjects="1">
      <p:cViewPr varScale="1">
        <p:scale>
          <a:sx n="91" d="100"/>
          <a:sy n="91" d="100"/>
        </p:scale>
        <p:origin x="1640" y="44"/>
      </p:cViewPr>
      <p:guideLst>
        <p:guide orient="horz" pos="2160"/>
        <p:guide pos="2880"/>
      </p:guideLst>
    </p:cSldViewPr>
  </p:slideViewPr>
  <p:outlineViewPr>
    <p:cViewPr>
      <p:scale>
        <a:sx n="33" d="100"/>
        <a:sy n="33" d="100"/>
      </p:scale>
      <p:origin x="0" y="0"/>
    </p:cViewPr>
    <p:sldLst>
      <p:sld r:id="rId1" collapse="1"/>
      <p:sld r:id="rId2" collapse="1"/>
      <p:sld r:id="rId3" collapse="1"/>
      <p:sld r:id="rId4" collapse="1"/>
      <p:sld r:id="rId5" collapse="1"/>
      <p:sld r:id="rId6" collapse="1"/>
      <p:sld r:id="rId7" collapse="1"/>
      <p:sld r:id="rId8" collapse="1"/>
      <p:sld r:id="rId9" collapse="1"/>
      <p:sld r:id="rId10" collapse="1"/>
      <p:sld r:id="rId11" collapse="1"/>
      <p:sld r:id="rId12" collapse="1"/>
      <p:sld r:id="rId13" collapse="1"/>
      <p:sld r:id="rId14" collapse="1"/>
      <p:sld r:id="rId15" collapse="1"/>
      <p:sld r:id="rId16" collapse="1"/>
      <p:sld r:id="rId17" collapse="1"/>
      <p:sld r:id="rId18" collapse="1"/>
      <p:sld r:id="rId19" collapse="1"/>
      <p:sld r:id="rId20" collapse="1"/>
      <p:sld r:id="rId21" collapse="1"/>
      <p:sld r:id="rId22" collapse="1"/>
      <p:sld r:id="rId23" collapse="1"/>
      <p:sld r:id="rId24" collapse="1"/>
      <p:sld r:id="rId25" collapse="1"/>
      <p:sld r:id="rId26" collapse="1"/>
      <p:sld r:id="rId27" collapse="1"/>
      <p:sld r:id="rId28" collapse="1"/>
      <p:sld r:id="rId29" collapse="1"/>
      <p:sld r:id="rId30" collapse="1"/>
      <p:sld r:id="rId31" collapse="1"/>
      <p:sld r:id="rId32" collapse="1"/>
      <p:sld r:id="rId33" collapse="1"/>
      <p:sld r:id="rId34" collapse="1"/>
      <p:sld r:id="rId35" collapse="1"/>
      <p:sld r:id="rId36" collapse="1"/>
      <p:sld r:id="rId37" collapse="1"/>
      <p:sld r:id="rId38" collapse="1"/>
      <p:sld r:id="rId39" collapse="1"/>
      <p:sld r:id="rId40" collapse="1"/>
      <p:sld r:id="rId41" collapse="1"/>
      <p:sld r:id="rId42" collapse="1"/>
      <p:sld r:id="rId43" collapse="1"/>
      <p:sld r:id="rId44" collapse="1"/>
      <p:sld r:id="rId45" collapse="1"/>
      <p:sld r:id="rId46" collapse="1"/>
      <p:sld r:id="rId47" collapse="1"/>
      <p:sld r:id="rId48" collapse="1"/>
      <p:sld r:id="rId49" collapse="1"/>
      <p:sld r:id="rId50" collapse="1"/>
      <p:sld r:id="rId51" collapse="1"/>
      <p:sld r:id="rId52" collapse="1"/>
    </p:sldLst>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_rels/viewProps.xml.rels><?xml version="1.0" encoding="UTF-8" standalone="yes"?>
<Relationships xmlns="http://schemas.openxmlformats.org/package/2006/relationships"><Relationship Id="rId13" Type="http://schemas.openxmlformats.org/officeDocument/2006/relationships/slide" Target="slides/slide13.xml"/><Relationship Id="rId18" Type="http://schemas.openxmlformats.org/officeDocument/2006/relationships/slide" Target="slides/slide18.xml"/><Relationship Id="rId26" Type="http://schemas.openxmlformats.org/officeDocument/2006/relationships/slide" Target="slides/slide26.xml"/><Relationship Id="rId39" Type="http://schemas.openxmlformats.org/officeDocument/2006/relationships/slide" Target="slides/slide39.xml"/><Relationship Id="rId21" Type="http://schemas.openxmlformats.org/officeDocument/2006/relationships/slide" Target="slides/slide21.xml"/><Relationship Id="rId34" Type="http://schemas.openxmlformats.org/officeDocument/2006/relationships/slide" Target="slides/slide34.xml"/><Relationship Id="rId42" Type="http://schemas.openxmlformats.org/officeDocument/2006/relationships/slide" Target="slides/slide42.xml"/><Relationship Id="rId47" Type="http://schemas.openxmlformats.org/officeDocument/2006/relationships/slide" Target="slides/slide47.xml"/><Relationship Id="rId50" Type="http://schemas.openxmlformats.org/officeDocument/2006/relationships/slide" Target="slides/slide50.xml"/><Relationship Id="rId7" Type="http://schemas.openxmlformats.org/officeDocument/2006/relationships/slide" Target="slides/slide7.xml"/><Relationship Id="rId2" Type="http://schemas.openxmlformats.org/officeDocument/2006/relationships/slide" Target="slides/slide2.xml"/><Relationship Id="rId16" Type="http://schemas.openxmlformats.org/officeDocument/2006/relationships/slide" Target="slides/slide16.xml"/><Relationship Id="rId29" Type="http://schemas.openxmlformats.org/officeDocument/2006/relationships/slide" Target="slides/slide29.xml"/><Relationship Id="rId11" Type="http://schemas.openxmlformats.org/officeDocument/2006/relationships/slide" Target="slides/slide11.xml"/><Relationship Id="rId24" Type="http://schemas.openxmlformats.org/officeDocument/2006/relationships/slide" Target="slides/slide24.xml"/><Relationship Id="rId32" Type="http://schemas.openxmlformats.org/officeDocument/2006/relationships/slide" Target="slides/slide32.xml"/><Relationship Id="rId37" Type="http://schemas.openxmlformats.org/officeDocument/2006/relationships/slide" Target="slides/slide37.xml"/><Relationship Id="rId40" Type="http://schemas.openxmlformats.org/officeDocument/2006/relationships/slide" Target="slides/slide40.xml"/><Relationship Id="rId45" Type="http://schemas.openxmlformats.org/officeDocument/2006/relationships/slide" Target="slides/slide45.xml"/><Relationship Id="rId5" Type="http://schemas.openxmlformats.org/officeDocument/2006/relationships/slide" Target="slides/slide5.xml"/><Relationship Id="rId15" Type="http://schemas.openxmlformats.org/officeDocument/2006/relationships/slide" Target="slides/slide15.xml"/><Relationship Id="rId23" Type="http://schemas.openxmlformats.org/officeDocument/2006/relationships/slide" Target="slides/slide23.xml"/><Relationship Id="rId28" Type="http://schemas.openxmlformats.org/officeDocument/2006/relationships/slide" Target="slides/slide28.xml"/><Relationship Id="rId36" Type="http://schemas.openxmlformats.org/officeDocument/2006/relationships/slide" Target="slides/slide36.xml"/><Relationship Id="rId49" Type="http://schemas.openxmlformats.org/officeDocument/2006/relationships/slide" Target="slides/slide49.xml"/><Relationship Id="rId10" Type="http://schemas.openxmlformats.org/officeDocument/2006/relationships/slide" Target="slides/slide10.xml"/><Relationship Id="rId19" Type="http://schemas.openxmlformats.org/officeDocument/2006/relationships/slide" Target="slides/slide19.xml"/><Relationship Id="rId31" Type="http://schemas.openxmlformats.org/officeDocument/2006/relationships/slide" Target="slides/slide31.xml"/><Relationship Id="rId44" Type="http://schemas.openxmlformats.org/officeDocument/2006/relationships/slide" Target="slides/slide44.xml"/><Relationship Id="rId52" Type="http://schemas.openxmlformats.org/officeDocument/2006/relationships/slide" Target="slides/slide52.xml"/><Relationship Id="rId4" Type="http://schemas.openxmlformats.org/officeDocument/2006/relationships/slide" Target="slides/slide4.xml"/><Relationship Id="rId9" Type="http://schemas.openxmlformats.org/officeDocument/2006/relationships/slide" Target="slides/slide9.xml"/><Relationship Id="rId14" Type="http://schemas.openxmlformats.org/officeDocument/2006/relationships/slide" Target="slides/slide14.xml"/><Relationship Id="rId22" Type="http://schemas.openxmlformats.org/officeDocument/2006/relationships/slide" Target="slides/slide22.xml"/><Relationship Id="rId27" Type="http://schemas.openxmlformats.org/officeDocument/2006/relationships/slide" Target="slides/slide27.xml"/><Relationship Id="rId30" Type="http://schemas.openxmlformats.org/officeDocument/2006/relationships/slide" Target="slides/slide30.xml"/><Relationship Id="rId35" Type="http://schemas.openxmlformats.org/officeDocument/2006/relationships/slide" Target="slides/slide35.xml"/><Relationship Id="rId43" Type="http://schemas.openxmlformats.org/officeDocument/2006/relationships/slide" Target="slides/slide43.xml"/><Relationship Id="rId48" Type="http://schemas.openxmlformats.org/officeDocument/2006/relationships/slide" Target="slides/slide48.xml"/><Relationship Id="rId8" Type="http://schemas.openxmlformats.org/officeDocument/2006/relationships/slide" Target="slides/slide8.xml"/><Relationship Id="rId51" Type="http://schemas.openxmlformats.org/officeDocument/2006/relationships/slide" Target="slides/slide51.xml"/><Relationship Id="rId3" Type="http://schemas.openxmlformats.org/officeDocument/2006/relationships/slide" Target="slides/slide3.xml"/><Relationship Id="rId12" Type="http://schemas.openxmlformats.org/officeDocument/2006/relationships/slide" Target="slides/slide12.xml"/><Relationship Id="rId17" Type="http://schemas.openxmlformats.org/officeDocument/2006/relationships/slide" Target="slides/slide17.xml"/><Relationship Id="rId25" Type="http://schemas.openxmlformats.org/officeDocument/2006/relationships/slide" Target="slides/slide25.xml"/><Relationship Id="rId33" Type="http://schemas.openxmlformats.org/officeDocument/2006/relationships/slide" Target="slides/slide33.xml"/><Relationship Id="rId38" Type="http://schemas.openxmlformats.org/officeDocument/2006/relationships/slide" Target="slides/slide38.xml"/><Relationship Id="rId46" Type="http://schemas.openxmlformats.org/officeDocument/2006/relationships/slide" Target="slides/slide46.xml"/><Relationship Id="rId20" Type="http://schemas.openxmlformats.org/officeDocument/2006/relationships/slide" Target="slides/slide20.xml"/><Relationship Id="rId41" Type="http://schemas.openxmlformats.org/officeDocument/2006/relationships/slide" Target="slides/slide41.xml"/><Relationship Id="rId1" Type="http://schemas.openxmlformats.org/officeDocument/2006/relationships/slide" Target="slides/slide1.xml"/><Relationship Id="rId6" Type="http://schemas.openxmlformats.org/officeDocument/2006/relationships/slide" Target="slides/slide6.xml"/></Relationship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685800" y="1346947"/>
            <a:ext cx="7772400" cy="80683"/>
          </a:xfrm>
          <a:prstGeom prst="rect">
            <a:avLst/>
          </a:prstGeom>
          <a:blipFill dpi="0" rotWithShape="1">
            <a:blip r:embed="rId2">
              <a:alphaModFix amt="8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685800" y="4282763"/>
            <a:ext cx="7772400" cy="80683"/>
          </a:xfrm>
          <a:prstGeom prst="rect">
            <a:avLst/>
          </a:prstGeom>
          <a:blipFill dpi="0" rotWithShape="1">
            <a:blip r:embed="rId2">
              <a:alphaModFix amt="8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685800" y="1484779"/>
            <a:ext cx="7772400" cy="2743200"/>
          </a:xfrm>
          <a:prstGeom prst="rect">
            <a:avLst/>
          </a:prstGeom>
          <a:blipFill dpi="0" rotWithShape="1">
            <a:blip r:embed="rId2">
              <a:alphaModFix amt="8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a:grpSpLocks noChangeAspect="1"/>
          </p:cNvGrpSpPr>
          <p:nvPr/>
        </p:nvGrpSpPr>
        <p:grpSpPr>
          <a:xfrm>
            <a:off x="7234780" y="4107023"/>
            <a:ext cx="914400" cy="914400"/>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788670" y="1432223"/>
            <a:ext cx="7593330" cy="3035808"/>
          </a:xfrm>
        </p:spPr>
        <p:txBody>
          <a:bodyPr anchor="ctr">
            <a:noAutofit/>
          </a:bodyPr>
          <a:lstStyle>
            <a:lvl1pPr algn="l">
              <a:lnSpc>
                <a:spcPct val="80000"/>
              </a:lnSpc>
              <a:defRPr sz="6400" b="0" cap="all" baseline="0">
                <a:blipFill dpi="0" rotWithShape="1">
                  <a:blip r:embed="rId4"/>
                  <a:srcRect/>
                  <a:tile tx="6350" ty="-127000" sx="65000" sy="64000" flip="none" algn="tl"/>
                </a:blipFill>
              </a:defRPr>
            </a:lvl1pPr>
          </a:lstStyle>
          <a:p>
            <a:r>
              <a:rPr lang="en-US"/>
              <a:t>Click to edit Master title style</a:t>
            </a:r>
            <a:endParaRPr lang="en-US" dirty="0"/>
          </a:p>
        </p:txBody>
      </p:sp>
      <p:sp>
        <p:nvSpPr>
          <p:cNvPr id="3" name="Subtitle 2"/>
          <p:cNvSpPr>
            <a:spLocks noGrp="1"/>
          </p:cNvSpPr>
          <p:nvPr>
            <p:ph type="subTitle" idx="1"/>
          </p:nvPr>
        </p:nvSpPr>
        <p:spPr>
          <a:xfrm>
            <a:off x="802386" y="4389120"/>
            <a:ext cx="5918454" cy="1069848"/>
          </a:xfrm>
        </p:spPr>
        <p:txBody>
          <a:bodyPr>
            <a:normAutofit/>
          </a:bodyPr>
          <a:lstStyle>
            <a:lvl1pPr marL="0" indent="0" algn="l">
              <a:buNone/>
              <a:defRPr sz="1800" b="0">
                <a:solidFill>
                  <a:schemeClr val="tx1"/>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BCAD085-E8A6-8845-BD4E-CB4CCA059FC4}" type="datetimeFigureOut">
              <a:rPr lang="en-US" smtClean="0"/>
              <a:t>5/18/2025</a:t>
            </a:fld>
            <a:endParaRPr lang="en-US"/>
          </a:p>
        </p:txBody>
      </p:sp>
      <p:sp>
        <p:nvSpPr>
          <p:cNvPr id="5" name="Footer Placeholder 4"/>
          <p:cNvSpPr>
            <a:spLocks noGrp="1"/>
          </p:cNvSpPr>
          <p:nvPr>
            <p:ph type="ftr" sz="quarter" idx="11"/>
          </p:nvPr>
        </p:nvSpPr>
        <p:spPr>
          <a:xfrm>
            <a:off x="812805" y="6272785"/>
            <a:ext cx="4745736" cy="365125"/>
          </a:xfrm>
        </p:spPr>
        <p:txBody>
          <a:bodyPr/>
          <a:lstStyle/>
          <a:p>
            <a:endParaRPr lang="en-US"/>
          </a:p>
        </p:txBody>
      </p:sp>
      <p:sp>
        <p:nvSpPr>
          <p:cNvPr id="6" name="Slide Number Placeholder 5"/>
          <p:cNvSpPr>
            <a:spLocks noGrp="1"/>
          </p:cNvSpPr>
          <p:nvPr>
            <p:ph type="sldNum" sz="quarter" idx="12"/>
          </p:nvPr>
        </p:nvSpPr>
        <p:spPr>
          <a:xfrm>
            <a:off x="7244280" y="4227195"/>
            <a:ext cx="895401" cy="640080"/>
          </a:xfrm>
        </p:spPr>
        <p:txBody>
          <a:bodyPr/>
          <a:lstStyle>
            <a:lvl1pPr>
              <a:defRPr sz="2800" b="1"/>
            </a:lvl1pPr>
          </a:lstStyle>
          <a:p>
            <a:fld id="{C1FF6DA9-008F-8B48-92A6-B652298478BF}" type="slidenum">
              <a:rPr lang="en-US" smtClean="0"/>
              <a:t>‹#›</a:t>
            </a:fld>
            <a:endParaRPr lang="en-US"/>
          </a:p>
        </p:txBody>
      </p:sp>
    </p:spTree>
    <p:extLst>
      <p:ext uri="{BB962C8B-B14F-4D97-AF65-F5344CB8AC3E}">
        <p14:creationId xmlns:p14="http://schemas.microsoft.com/office/powerpoint/2010/main" val="18546678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BCAD085-E8A6-8845-BD4E-CB4CCA059FC4}" type="datetimeFigureOut">
              <a:rPr lang="en-US" smtClean="0"/>
              <a:t>5/18/2025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926585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533400"/>
            <a:ext cx="1914525" cy="5638800"/>
          </a:xfrm>
        </p:spPr>
        <p:txBody>
          <a:bodyPr vert="eaVert"/>
          <a:lstStyle>
            <a:lvl1pPr>
              <a:defRPr b="0"/>
            </a:lvl1pPr>
          </a:lstStyle>
          <a:p>
            <a:r>
              <a:rPr lang="en-US"/>
              <a:t>Click to edit Master title style</a:t>
            </a:r>
            <a:endParaRPr lang="en-US" dirty="0"/>
          </a:p>
        </p:txBody>
      </p:sp>
      <p:sp>
        <p:nvSpPr>
          <p:cNvPr id="3" name="Vertical Text Placeholder 2"/>
          <p:cNvSpPr>
            <a:spLocks noGrp="1"/>
          </p:cNvSpPr>
          <p:nvPr>
            <p:ph type="body" orient="vert" idx="1"/>
          </p:nvPr>
        </p:nvSpPr>
        <p:spPr>
          <a:xfrm>
            <a:off x="800100" y="533400"/>
            <a:ext cx="5629275" cy="5638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BCAD085-E8A6-8845-BD4E-CB4CCA059FC4}" type="datetimeFigureOut">
              <a:rPr lang="en-US" smtClean="0"/>
              <a:t>5/18/2025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0571365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BCAD085-E8A6-8845-BD4E-CB4CCA059FC4}" type="datetimeFigureOut">
              <a:rPr lang="en-US" smtClean="0"/>
              <a:t>5/18/2025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4764656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9144000" cy="1940010"/>
          </a:xfrm>
          <a:prstGeom prst="rect">
            <a:avLst/>
          </a:prstGeom>
          <a:blipFill dpi="0" rotWithShape="1">
            <a:blip r:embed="rId2">
              <a:alphaModFix amt="8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25346" y="1225296"/>
            <a:ext cx="6960870" cy="3520440"/>
          </a:xfrm>
        </p:spPr>
        <p:txBody>
          <a:bodyPr anchor="ctr">
            <a:normAutofit/>
          </a:bodyPr>
          <a:lstStyle>
            <a:lvl1pPr>
              <a:lnSpc>
                <a:spcPct val="80000"/>
              </a:lnSpc>
              <a:defRPr sz="6400" b="0"/>
            </a:lvl1pPr>
          </a:lstStyle>
          <a:p>
            <a:r>
              <a:rPr lang="en-US"/>
              <a:t>Click to edit Master title style</a:t>
            </a:r>
            <a:endParaRPr lang="en-US" dirty="0"/>
          </a:p>
        </p:txBody>
      </p:sp>
      <p:sp>
        <p:nvSpPr>
          <p:cNvPr id="3" name="Text Placeholder 2"/>
          <p:cNvSpPr>
            <a:spLocks noGrp="1"/>
          </p:cNvSpPr>
          <p:nvPr>
            <p:ph type="body" idx="1"/>
          </p:nvPr>
        </p:nvSpPr>
        <p:spPr>
          <a:xfrm>
            <a:off x="1624330" y="5020056"/>
            <a:ext cx="6789420" cy="1066800"/>
          </a:xfrm>
        </p:spPr>
        <p:txBody>
          <a:bodyPr anchor="t">
            <a:normAutofit/>
          </a:bodyPr>
          <a:lstStyle>
            <a:lvl1pPr marL="0" indent="0">
              <a:buNone/>
              <a:defRPr sz="1800" b="0">
                <a:solidFill>
                  <a:schemeClr val="accent1">
                    <a:lumMod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6445251" y="6272785"/>
            <a:ext cx="1983232" cy="365125"/>
          </a:xfrm>
        </p:spPr>
        <p:txBody>
          <a:bodyPr/>
          <a:lstStyle>
            <a:lvl1pPr>
              <a:defRPr>
                <a:solidFill>
                  <a:schemeClr val="accent1">
                    <a:lumMod val="50000"/>
                  </a:schemeClr>
                </a:solidFill>
              </a:defRPr>
            </a:lvl1pPr>
          </a:lstStyle>
          <a:p>
            <a:fld id="{5BCAD085-E8A6-8845-BD4E-CB4CCA059FC4}" type="datetimeFigureOut">
              <a:rPr lang="en-US" smtClean="0"/>
              <a:t>5/18/2025</a:t>
            </a:fld>
            <a:endParaRPr lang="en-US"/>
          </a:p>
        </p:txBody>
      </p:sp>
      <p:sp>
        <p:nvSpPr>
          <p:cNvPr id="5" name="Footer Placeholder 4"/>
          <p:cNvSpPr>
            <a:spLocks noGrp="1"/>
          </p:cNvSpPr>
          <p:nvPr>
            <p:ph type="ftr" sz="quarter" idx="11"/>
          </p:nvPr>
        </p:nvSpPr>
        <p:spPr>
          <a:xfrm>
            <a:off x="1636099" y="6272784"/>
            <a:ext cx="4745736" cy="365125"/>
          </a:xfrm>
        </p:spPr>
        <p:txBody>
          <a:bodyPr/>
          <a:lstStyle>
            <a:lvl1pPr>
              <a:defRPr>
                <a:solidFill>
                  <a:schemeClr val="accent1">
                    <a:lumMod val="50000"/>
                  </a:schemeClr>
                </a:solidFill>
              </a:defRPr>
            </a:lvl1pPr>
          </a:lstStyle>
          <a:p>
            <a:endParaRPr lang="en-US"/>
          </a:p>
        </p:txBody>
      </p:sp>
      <p:grpSp>
        <p:nvGrpSpPr>
          <p:cNvPr id="8" name="Group 7"/>
          <p:cNvGrpSpPr>
            <a:grpSpLocks noChangeAspect="1"/>
          </p:cNvGrpSpPr>
          <p:nvPr/>
        </p:nvGrpSpPr>
        <p:grpSpPr>
          <a:xfrm>
            <a:off x="633862" y="2430623"/>
            <a:ext cx="914400" cy="914400"/>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645450" y="2508607"/>
            <a:ext cx="891224" cy="720332"/>
          </a:xfrm>
        </p:spPr>
        <p:txBody>
          <a:bodyPr/>
          <a:lstStyle>
            <a:lvl1pPr>
              <a:defRPr sz="2800"/>
            </a:lvl1pPr>
          </a:lstStyle>
          <a:p>
            <a:fld id="{C1FF6DA9-008F-8B48-92A6-B652298478BF}" type="slidenum">
              <a:rPr lang="en-US" smtClean="0"/>
              <a:t>‹#›</a:t>
            </a:fld>
            <a:endParaRPr lang="en-US"/>
          </a:p>
        </p:txBody>
      </p:sp>
    </p:spTree>
    <p:extLst>
      <p:ext uri="{BB962C8B-B14F-4D97-AF65-F5344CB8AC3E}">
        <p14:creationId xmlns:p14="http://schemas.microsoft.com/office/powerpoint/2010/main" val="23249855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0" y="2194560"/>
            <a:ext cx="365760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792218" y="2194560"/>
            <a:ext cx="365760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BCAD085-E8A6-8845-BD4E-CB4CCA059FC4}" type="datetimeFigureOut">
              <a:rPr lang="en-US" smtClean="0"/>
              <a:t>5/18/2025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9062439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685800" y="2048256"/>
            <a:ext cx="365760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0" y="2743200"/>
            <a:ext cx="365760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820793" y="2048256"/>
            <a:ext cx="365760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820793" y="2743200"/>
            <a:ext cx="365760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BCAD085-E8A6-8845-BD4E-CB4CCA059FC4}" type="datetimeFigureOut">
              <a:rPr lang="en-US" smtClean="0"/>
              <a:t>5/18/2025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6587476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lvl1pPr>
              <a:defRPr>
                <a:solidFill>
                  <a:schemeClr val="accent1">
                    <a:lumMod val="50000"/>
                  </a:schemeClr>
                </a:solidFill>
              </a:defRPr>
            </a:lvl1pPr>
          </a:lstStyle>
          <a:p>
            <a:fld id="{5BCAD085-E8A6-8845-BD4E-CB4CCA059FC4}" type="datetimeFigureOut">
              <a:rPr lang="en-US" smtClean="0"/>
              <a:t>5/18/2025</a:t>
            </a:fld>
            <a:endParaRPr lang="en-US"/>
          </a:p>
        </p:txBody>
      </p:sp>
      <p:sp>
        <p:nvSpPr>
          <p:cNvPr id="4" name="Footer Placeholder 3"/>
          <p:cNvSpPr>
            <a:spLocks noGrp="1"/>
          </p:cNvSpPr>
          <p:nvPr>
            <p:ph type="ftr" sz="quarter" idx="11"/>
          </p:nvPr>
        </p:nvSpPr>
        <p:spPr/>
        <p:txBody>
          <a:bodyPr/>
          <a:lstStyle>
            <a:lvl1pPr>
              <a:defRPr>
                <a:solidFill>
                  <a:schemeClr val="accent1">
                    <a:lumMod val="50000"/>
                  </a:schemeClr>
                </a:solidFill>
              </a:defRPr>
            </a:lvl1p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9474794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CAD085-E8A6-8845-BD4E-CB4CCA059FC4}" type="datetimeFigureOut">
              <a:rPr lang="en-US" smtClean="0"/>
              <a:t>5/18/2025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1793210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6227806" y="1"/>
            <a:ext cx="2916194"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12230" y="685800"/>
            <a:ext cx="2400300" cy="1737360"/>
          </a:xfrm>
        </p:spPr>
        <p:txBody>
          <a:bodyPr anchor="b">
            <a:normAutofit/>
          </a:bodyPr>
          <a:lstStyle>
            <a:lvl1pPr>
              <a:defRPr sz="2800" b="0"/>
            </a:lvl1pPr>
          </a:lstStyle>
          <a:p>
            <a:r>
              <a:rPr lang="en-US"/>
              <a:t>Click to edit Master title style</a:t>
            </a:r>
            <a:endParaRPr lang="en-US" dirty="0"/>
          </a:p>
        </p:txBody>
      </p:sp>
      <p:sp>
        <p:nvSpPr>
          <p:cNvPr id="3" name="Content Placeholder 2"/>
          <p:cNvSpPr>
            <a:spLocks noGrp="1"/>
          </p:cNvSpPr>
          <p:nvPr>
            <p:ph idx="1"/>
          </p:nvPr>
        </p:nvSpPr>
        <p:spPr>
          <a:xfrm>
            <a:off x="628650" y="685800"/>
            <a:ext cx="5033772"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12230" y="2423160"/>
            <a:ext cx="2400300" cy="3291840"/>
          </a:xfrm>
        </p:spPr>
        <p:txBody>
          <a:bodyPr>
            <a:normAutofit/>
          </a:bodyPr>
          <a:lstStyle>
            <a:lvl1pPr marL="0" indent="0">
              <a:lnSpc>
                <a:spcPct val="100000"/>
              </a:lnSpc>
              <a:spcBef>
                <a:spcPts val="1000"/>
              </a:spcBef>
              <a:buNone/>
              <a:defRPr sz="1350">
                <a:solidFill>
                  <a:schemeClr val="accent1">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grpSp>
        <p:nvGrpSpPr>
          <p:cNvPr id="12" name="Group 11"/>
          <p:cNvGrpSpPr/>
          <p:nvPr/>
        </p:nvGrpSpPr>
        <p:grpSpPr>
          <a:xfrm>
            <a:off x="8522664" y="6255258"/>
            <a:ext cx="393192" cy="393192"/>
            <a:chOff x="8532189" y="5068824"/>
            <a:chExt cx="393192" cy="393192"/>
          </a:xfrm>
        </p:grpSpPr>
        <p:sp>
          <p:nvSpPr>
            <p:cNvPr id="13" name="Oval 12"/>
            <p:cNvSpPr>
              <a:spLocks noChangeAspect="1"/>
            </p:cNvSpPr>
            <p:nvPr/>
          </p:nvSpPr>
          <p:spPr>
            <a:xfrm>
              <a:off x="8532189" y="5068824"/>
              <a:ext cx="393192" cy="39319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4" name="Oval 13"/>
            <p:cNvSpPr>
              <a:spLocks noChangeAspect="1"/>
            </p:cNvSpPr>
            <p:nvPr/>
          </p:nvSpPr>
          <p:spPr>
            <a:xfrm>
              <a:off x="8568766" y="5105400"/>
              <a:ext cx="320039" cy="320040"/>
            </a:xfrm>
            <a:prstGeom prst="ellipse">
              <a:avLst/>
            </a:prstGeom>
            <a:noFill/>
            <a:ln w="12700" cap="flat" cmpd="sng" algn="ctr">
              <a:solidFill>
                <a:srgbClr val="FFFFFF"/>
              </a:solidFill>
              <a:prstDash val="solid"/>
            </a:ln>
            <a:effectLst/>
          </p:spPr>
        </p:sp>
      </p:grpSp>
      <p:sp>
        <p:nvSpPr>
          <p:cNvPr id="9" name="Date Placeholder 8"/>
          <p:cNvSpPr>
            <a:spLocks noGrp="1"/>
          </p:cNvSpPr>
          <p:nvPr>
            <p:ph type="dt" sz="half" idx="10"/>
          </p:nvPr>
        </p:nvSpPr>
        <p:spPr/>
        <p:txBody>
          <a:bodyPr/>
          <a:lstStyle/>
          <a:p>
            <a:fld id="{5BCAD085-E8A6-8845-BD4E-CB4CCA059FC4}" type="datetimeFigureOut">
              <a:rPr lang="en-US" smtClean="0"/>
              <a:t>5/18/2025</a:t>
            </a:fld>
            <a:endParaRPr lang="en-US"/>
          </a:p>
        </p:txBody>
      </p:sp>
      <p:sp>
        <p:nvSpPr>
          <p:cNvPr id="10" name="Footer Placeholder 9"/>
          <p:cNvSpPr>
            <a:spLocks noGrp="1"/>
          </p:cNvSpPr>
          <p:nvPr>
            <p:ph type="ftr" sz="quarter" idx="11"/>
          </p:nvPr>
        </p:nvSpPr>
        <p:spPr/>
        <p:txBody>
          <a:bodyPr/>
          <a:lstStyle/>
          <a:p>
            <a:endParaRPr lang="en-US"/>
          </a:p>
        </p:txBody>
      </p:sp>
      <p:sp>
        <p:nvSpPr>
          <p:cNvPr id="11" name="Slide Number Placeholder 10"/>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7481979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6227806" y="1"/>
            <a:ext cx="2916194"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12230" y="685800"/>
            <a:ext cx="2400300" cy="1737360"/>
          </a:xfrm>
        </p:spPr>
        <p:txBody>
          <a:bodyPr anchor="b">
            <a:normAutofit/>
          </a:bodyPr>
          <a:lstStyle>
            <a:lvl1pPr>
              <a:defRPr sz="28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6227805"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412230" y="2423160"/>
            <a:ext cx="2400300" cy="3291840"/>
          </a:xfrm>
        </p:spPr>
        <p:txBody>
          <a:bodyPr>
            <a:normAutofit/>
          </a:bodyPr>
          <a:lstStyle>
            <a:lvl1pPr marL="0" indent="0">
              <a:lnSpc>
                <a:spcPct val="100000"/>
              </a:lnSpc>
              <a:spcBef>
                <a:spcPts val="1000"/>
              </a:spcBef>
              <a:buNone/>
              <a:defRPr sz="1350">
                <a:solidFill>
                  <a:schemeClr val="accent1">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grpSp>
        <p:nvGrpSpPr>
          <p:cNvPr id="12" name="Group 11"/>
          <p:cNvGrpSpPr/>
          <p:nvPr/>
        </p:nvGrpSpPr>
        <p:grpSpPr>
          <a:xfrm>
            <a:off x="8522664" y="6255258"/>
            <a:ext cx="393192" cy="393192"/>
            <a:chOff x="8532189" y="5068824"/>
            <a:chExt cx="393192" cy="393192"/>
          </a:xfrm>
        </p:grpSpPr>
        <p:sp>
          <p:nvSpPr>
            <p:cNvPr id="13" name="Oval 12"/>
            <p:cNvSpPr>
              <a:spLocks noChangeAspect="1"/>
            </p:cNvSpPr>
            <p:nvPr/>
          </p:nvSpPr>
          <p:spPr>
            <a:xfrm>
              <a:off x="8532189" y="5068824"/>
              <a:ext cx="393192" cy="39319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4" name="Oval 13"/>
            <p:cNvSpPr>
              <a:spLocks noChangeAspect="1"/>
            </p:cNvSpPr>
            <p:nvPr/>
          </p:nvSpPr>
          <p:spPr>
            <a:xfrm>
              <a:off x="8568766" y="5105400"/>
              <a:ext cx="320039" cy="320040"/>
            </a:xfrm>
            <a:prstGeom prst="ellipse">
              <a:avLst/>
            </a:prstGeom>
            <a:noFill/>
            <a:ln w="12700" cap="flat" cmpd="sng" algn="ctr">
              <a:solidFill>
                <a:srgbClr val="FFFFFF"/>
              </a:solidFill>
              <a:prstDash val="solid"/>
            </a:ln>
            <a:effectLst/>
          </p:spPr>
        </p:sp>
      </p:grpSp>
      <p:sp>
        <p:nvSpPr>
          <p:cNvPr id="8" name="Date Placeholder 7"/>
          <p:cNvSpPr>
            <a:spLocks noGrp="1"/>
          </p:cNvSpPr>
          <p:nvPr>
            <p:ph type="dt" sz="half" idx="10"/>
          </p:nvPr>
        </p:nvSpPr>
        <p:spPr/>
        <p:txBody>
          <a:bodyPr/>
          <a:lstStyle/>
          <a:p>
            <a:fld id="{5BCAD085-E8A6-8845-BD4E-CB4CCA059FC4}" type="datetimeFigureOut">
              <a:rPr lang="en-US" smtClean="0"/>
              <a:t>5/18/2025</a:t>
            </a:fld>
            <a:endParaRPr lang="en-US"/>
          </a:p>
        </p:txBody>
      </p:sp>
      <p:sp>
        <p:nvSpPr>
          <p:cNvPr id="10" name="Slide Number Placeholder 9"/>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6349767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12" name="Group 11"/>
          <p:cNvGrpSpPr/>
          <p:nvPr/>
        </p:nvGrpSpPr>
        <p:grpSpPr>
          <a:xfrm>
            <a:off x="8522664" y="6255258"/>
            <a:ext cx="393192" cy="393192"/>
            <a:chOff x="8532189" y="5068824"/>
            <a:chExt cx="393192" cy="393192"/>
          </a:xfrm>
        </p:grpSpPr>
        <p:sp>
          <p:nvSpPr>
            <p:cNvPr id="8" name="Oval 7"/>
            <p:cNvSpPr>
              <a:spLocks noChangeAspect="1"/>
            </p:cNvSpPr>
            <p:nvPr/>
          </p:nvSpPr>
          <p:spPr>
            <a:xfrm>
              <a:off x="8532189" y="5068824"/>
              <a:ext cx="393192" cy="393192"/>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a:spLocks noChangeAspect="1"/>
            </p:cNvSpPr>
            <p:nvPr/>
          </p:nvSpPr>
          <p:spPr>
            <a:xfrm>
              <a:off x="8568766" y="5105400"/>
              <a:ext cx="320039" cy="320040"/>
            </a:xfrm>
            <a:prstGeom prst="ellipse">
              <a:avLst/>
            </a:prstGeom>
            <a:noFill/>
            <a:ln w="12700" cap="flat" cmpd="sng" algn="ctr">
              <a:solidFill>
                <a:srgbClr val="FFFFFF"/>
              </a:solidFill>
              <a:prstDash val="solid"/>
            </a:ln>
            <a:effectLst/>
          </p:spPr>
        </p:sp>
      </p:grpSp>
      <p:sp>
        <p:nvSpPr>
          <p:cNvPr id="2" name="Title Placeholder 1"/>
          <p:cNvSpPr>
            <a:spLocks noGrp="1"/>
          </p:cNvSpPr>
          <p:nvPr>
            <p:ph type="title"/>
          </p:nvPr>
        </p:nvSpPr>
        <p:spPr>
          <a:xfrm>
            <a:off x="685800" y="484632"/>
            <a:ext cx="7772400" cy="160934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121408"/>
            <a:ext cx="7772400" cy="405079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992368" y="6272785"/>
            <a:ext cx="2455164" cy="365125"/>
          </a:xfrm>
          <a:prstGeom prst="rect">
            <a:avLst/>
          </a:prstGeom>
        </p:spPr>
        <p:txBody>
          <a:bodyPr vert="horz" lIns="91440" tIns="45720" rIns="91440" bIns="45720" rtlCol="0" anchor="ctr"/>
          <a:lstStyle>
            <a:lvl1pPr algn="r">
              <a:defRPr sz="1000">
                <a:solidFill>
                  <a:schemeClr val="accent1">
                    <a:lumMod val="50000"/>
                  </a:schemeClr>
                </a:solidFill>
              </a:defRPr>
            </a:lvl1pPr>
          </a:lstStyle>
          <a:p>
            <a:fld id="{5BCAD085-E8A6-8845-BD4E-CB4CCA059FC4}" type="datetimeFigureOut">
              <a:rPr lang="en-US" smtClean="0"/>
              <a:t>5/18/2025</a:t>
            </a:fld>
            <a:endParaRPr lang="en-US"/>
          </a:p>
        </p:txBody>
      </p:sp>
      <p:sp>
        <p:nvSpPr>
          <p:cNvPr id="5" name="Footer Placeholder 4"/>
          <p:cNvSpPr>
            <a:spLocks noGrp="1"/>
          </p:cNvSpPr>
          <p:nvPr>
            <p:ph type="ftr" sz="quarter" idx="3"/>
          </p:nvPr>
        </p:nvSpPr>
        <p:spPr>
          <a:xfrm>
            <a:off x="685800" y="6272785"/>
            <a:ext cx="4745736" cy="365125"/>
          </a:xfrm>
          <a:prstGeom prst="rect">
            <a:avLst/>
          </a:prstGeom>
        </p:spPr>
        <p:txBody>
          <a:bodyPr vert="horz" lIns="91440" tIns="45720" rIns="91440" bIns="45720" rtlCol="0" anchor="ctr"/>
          <a:lstStyle>
            <a:lvl1pPr algn="l">
              <a:defRPr sz="1000">
                <a:solidFill>
                  <a:schemeClr val="accent1">
                    <a:lumMod val="50000"/>
                  </a:schemeClr>
                </a:solidFill>
              </a:defRPr>
            </a:lvl1pPr>
          </a:lstStyle>
          <a:p>
            <a:endParaRPr lang="en-US"/>
          </a:p>
        </p:txBody>
      </p:sp>
      <p:sp>
        <p:nvSpPr>
          <p:cNvPr id="6" name="Slide Number Placeholder 5"/>
          <p:cNvSpPr>
            <a:spLocks noGrp="1"/>
          </p:cNvSpPr>
          <p:nvPr>
            <p:ph type="sldNum" sz="quarter" idx="4"/>
          </p:nvPr>
        </p:nvSpPr>
        <p:spPr>
          <a:xfrm>
            <a:off x="8483346" y="6272785"/>
            <a:ext cx="480060" cy="365125"/>
          </a:xfrm>
          <a:prstGeom prst="rect">
            <a:avLst/>
          </a:prstGeom>
        </p:spPr>
        <p:txBody>
          <a:bodyPr vert="horz" lIns="91440" tIns="45720" rIns="91440" bIns="45720" rtlCol="0" anchor="ctr"/>
          <a:lstStyle>
            <a:lvl1pPr algn="ctr">
              <a:defRPr sz="1100" b="1" spc="-70" baseline="0">
                <a:solidFill>
                  <a:srgbClr val="FFFFFF"/>
                </a:solidFill>
                <a:latin typeface="+mn-lt"/>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301455048"/>
      </p:ext>
    </p:extLst>
  </p:cSld>
  <p:clrMap bg1="lt1" tx1="dk1" bg2="lt2" tx2="dk2" accent1="accent1" accent2="accent2" accent3="accent3" accent4="accent4" accent5="accent5" accent6="accent6" hlink="hlink" folHlink="folHlink"/>
  <p:sldLayoutIdLst>
    <p:sldLayoutId id="2147483815" r:id="rId1"/>
    <p:sldLayoutId id="2147483816" r:id="rId2"/>
    <p:sldLayoutId id="2147483817" r:id="rId3"/>
    <p:sldLayoutId id="2147483818" r:id="rId4"/>
    <p:sldLayoutId id="2147483819" r:id="rId5"/>
    <p:sldLayoutId id="2147483820" r:id="rId6"/>
    <p:sldLayoutId id="2147483821" r:id="rId7"/>
    <p:sldLayoutId id="2147483822" r:id="rId8"/>
    <p:sldLayoutId id="2147483823" r:id="rId9"/>
    <p:sldLayoutId id="2147483824" r:id="rId10"/>
    <p:sldLayoutId id="2147483825" r:id="rId11"/>
  </p:sldLayoutIdLst>
  <p:txStyles>
    <p:titleStyle>
      <a:lvl1pPr algn="l" defTabSz="914400" rtl="0" eaLnBrk="1" latinLnBrk="0" hangingPunct="1">
        <a:lnSpc>
          <a:spcPct val="90000"/>
        </a:lnSpc>
        <a:spcBef>
          <a:spcPct val="0"/>
        </a:spcBef>
        <a:buNone/>
        <a:defRPr sz="4200" b="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010243" y="745446"/>
            <a:ext cx="6074611" cy="2882489"/>
          </a:xfrm>
        </p:spPr>
        <p:txBody>
          <a:bodyPr vert="horz" lIns="91440" tIns="45720" rIns="91440" bIns="45720" rtlCol="0" anchor="ctr">
            <a:normAutofit/>
          </a:bodyPr>
          <a:lstStyle/>
          <a:p>
            <a:pPr algn="ctr"/>
            <a:r>
              <a:rPr lang="en-US" sz="2800" b="1" i="1" dirty="0">
                <a:solidFill>
                  <a:schemeClr val="accent1">
                    <a:lumMod val="50000"/>
                  </a:schemeClr>
                </a:solidFill>
              </a:rPr>
              <a:t>-Learning to Label – </a:t>
            </a:r>
            <a:br>
              <a:rPr lang="en-US" sz="2800" b="1" i="1" dirty="0">
                <a:solidFill>
                  <a:schemeClr val="accent1">
                    <a:lumMod val="50000"/>
                  </a:schemeClr>
                </a:solidFill>
              </a:rPr>
            </a:br>
            <a:r>
              <a:rPr lang="en-US" sz="2800" b="1" i="1" dirty="0">
                <a:solidFill>
                  <a:schemeClr val="accent1">
                    <a:lumMod val="50000"/>
                  </a:schemeClr>
                </a:solidFill>
              </a:rPr>
              <a:t>From Clustering to Classification</a:t>
            </a:r>
            <a:endParaRPr lang="en-US" sz="2800" dirty="0">
              <a:solidFill>
                <a:schemeClr val="accent1">
                  <a:lumMod val="50000"/>
                </a:schemeClr>
              </a:solidFill>
            </a:endParaRPr>
          </a:p>
        </p:txBody>
      </p:sp>
      <p:sp>
        <p:nvSpPr>
          <p:cNvPr id="3" name="Subtitle 2"/>
          <p:cNvSpPr>
            <a:spLocks noGrp="1"/>
          </p:cNvSpPr>
          <p:nvPr>
            <p:ph type="subTitle" idx="1"/>
          </p:nvPr>
        </p:nvSpPr>
        <p:spPr>
          <a:xfrm>
            <a:off x="4572000" y="4168896"/>
            <a:ext cx="2614902" cy="1943658"/>
          </a:xfrm>
        </p:spPr>
        <p:txBody>
          <a:bodyPr vert="horz" lIns="91440" tIns="45720" rIns="91440" bIns="45720" rtlCol="0" anchor="ctr">
            <a:normAutofit/>
          </a:bodyPr>
          <a:lstStyle/>
          <a:p>
            <a:endParaRPr lang="en-US" dirty="0">
              <a:solidFill>
                <a:schemeClr val="tx1">
                  <a:lumMod val="85000"/>
                  <a:lumOff val="15000"/>
                </a:schemeClr>
              </a:solidFill>
            </a:endParaRPr>
          </a:p>
          <a:p>
            <a:pPr algn="r"/>
            <a:r>
              <a:rPr lang="en-US" dirty="0">
                <a:solidFill>
                  <a:schemeClr val="tx1">
                    <a:lumMod val="85000"/>
                    <a:lumOff val="15000"/>
                  </a:schemeClr>
                </a:solidFill>
              </a:rPr>
              <a:t>Venu Makka</a:t>
            </a:r>
          </a:p>
          <a:p>
            <a:pPr algn="r"/>
            <a:r>
              <a:rPr lang="en-US" dirty="0">
                <a:solidFill>
                  <a:schemeClr val="tx1">
                    <a:lumMod val="85000"/>
                    <a:lumOff val="15000"/>
                  </a:schemeClr>
                </a:solidFill>
              </a:rPr>
              <a:t>Mridul Sharma</a:t>
            </a:r>
          </a:p>
          <a:p>
            <a:pPr algn="r"/>
            <a:r>
              <a:rPr lang="en-US" dirty="0">
                <a:solidFill>
                  <a:schemeClr val="tx1">
                    <a:lumMod val="85000"/>
                    <a:lumOff val="15000"/>
                  </a:schemeClr>
                </a:solidFill>
              </a:rPr>
              <a:t>Akhilesh Sayana</a:t>
            </a:r>
          </a:p>
          <a:p>
            <a:pPr algn="r"/>
            <a:r>
              <a:rPr lang="en-US" sz="1850" dirty="0">
                <a:solidFill>
                  <a:schemeClr val="tx1">
                    <a:lumMod val="85000"/>
                    <a:lumOff val="15000"/>
                  </a:schemeClr>
                </a:solidFill>
              </a:rPr>
              <a:t>Pawan Kumar Jha</a:t>
            </a:r>
          </a:p>
          <a:p>
            <a:pPr algn="l"/>
            <a:endParaRPr lang="en-US" sz="2400" dirty="0">
              <a:solidFill>
                <a:schemeClr val="tx1">
                  <a:lumMod val="85000"/>
                  <a:lumOff val="15000"/>
                </a:schemeClr>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3</a:t>
            </a:r>
            <a:r>
              <a:rPr dirty="0"/>
              <a:t>. </a:t>
            </a:r>
            <a:r>
              <a:rPr lang="en-IN" dirty="0"/>
              <a:t>Feature Engineering</a:t>
            </a:r>
            <a:endParaRPr dirty="0"/>
          </a:p>
        </p:txBody>
      </p:sp>
      <p:sp>
        <p:nvSpPr>
          <p:cNvPr id="3" name="Content Placeholder 2"/>
          <p:cNvSpPr>
            <a:spLocks noGrp="1"/>
          </p:cNvSpPr>
          <p:nvPr>
            <p:ph idx="1"/>
          </p:nvPr>
        </p:nvSpPr>
        <p:spPr>
          <a:xfrm>
            <a:off x="523510" y="1444892"/>
            <a:ext cx="6770749" cy="4669722"/>
          </a:xfrm>
        </p:spPr>
        <p:txBody>
          <a:bodyPr/>
          <a:lstStyle/>
          <a:p>
            <a:r>
              <a:rPr lang="en-IN" dirty="0"/>
              <a:t>Following techniques are compared for feature engineering:</a:t>
            </a:r>
          </a:p>
          <a:p>
            <a:pPr lvl="1"/>
            <a:r>
              <a:rPr lang="en-IN" dirty="0"/>
              <a:t>Count Vectorization</a:t>
            </a:r>
          </a:p>
          <a:p>
            <a:pPr lvl="1"/>
            <a:r>
              <a:rPr lang="en-IN" dirty="0"/>
              <a:t>TF-IDF Vectorization</a:t>
            </a:r>
          </a:p>
          <a:p>
            <a:pPr lvl="1"/>
            <a:r>
              <a:rPr lang="en-IN" dirty="0"/>
              <a:t>Word2Vec Embedding</a:t>
            </a:r>
          </a:p>
          <a:p>
            <a:pPr lvl="1"/>
            <a:r>
              <a:rPr lang="en-IN" dirty="0"/>
              <a:t>Doc2Vec Embedding</a:t>
            </a:r>
          </a:p>
          <a:p>
            <a:r>
              <a:rPr lang="en-IN" dirty="0"/>
              <a:t>Once all the documents are vectorized/embedded, we have used PCA to identify number of components required to capture 95% of the cumulative variance. Below are the results for the same:</a:t>
            </a:r>
          </a:p>
          <a:p>
            <a:endParaRPr dirty="0"/>
          </a:p>
        </p:txBody>
      </p:sp>
      <p:pic>
        <p:nvPicPr>
          <p:cNvPr id="7" name="Picture 6">
            <a:extLst>
              <a:ext uri="{FF2B5EF4-FFF2-40B4-BE49-F238E27FC236}">
                <a16:creationId xmlns:a16="http://schemas.microsoft.com/office/drawing/2014/main" id="{26E612E6-E72B-F51D-9C50-10F890ECC997}"/>
              </a:ext>
            </a:extLst>
          </p:cNvPr>
          <p:cNvPicPr>
            <a:picLocks noChangeAspect="1"/>
          </p:cNvPicPr>
          <p:nvPr/>
        </p:nvPicPr>
        <p:blipFill>
          <a:blip r:embed="rId2"/>
          <a:stretch>
            <a:fillRect/>
          </a:stretch>
        </p:blipFill>
        <p:spPr>
          <a:xfrm>
            <a:off x="343055" y="4727772"/>
            <a:ext cx="8192643" cy="1171739"/>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000" dirty="0"/>
              <a:t>4. Visualize the vectors by plotting PCA with the help of </a:t>
            </a:r>
            <a:r>
              <a:rPr lang="en-IN" sz="3000" dirty="0" err="1"/>
              <a:t>tSNE</a:t>
            </a:r>
            <a:endParaRPr sz="3000" dirty="0"/>
          </a:p>
        </p:txBody>
      </p:sp>
      <p:sp>
        <p:nvSpPr>
          <p:cNvPr id="3" name="Content Placeholder 2"/>
          <p:cNvSpPr>
            <a:spLocks noGrp="1"/>
          </p:cNvSpPr>
          <p:nvPr>
            <p:ph idx="1"/>
          </p:nvPr>
        </p:nvSpPr>
        <p:spPr>
          <a:xfrm>
            <a:off x="685800" y="1710137"/>
            <a:ext cx="6889411" cy="4331227"/>
          </a:xfrm>
        </p:spPr>
        <p:txBody>
          <a:bodyPr/>
          <a:lstStyle/>
          <a:p>
            <a:r>
              <a:rPr lang="en-IN" dirty="0"/>
              <a:t>Following are the </a:t>
            </a:r>
            <a:r>
              <a:rPr lang="en-IN" dirty="0" err="1"/>
              <a:t>tSNE</a:t>
            </a:r>
            <a:r>
              <a:rPr lang="en-IN" dirty="0"/>
              <a:t> visualization for Euclidean and Cosine distances for each of the components:</a:t>
            </a:r>
          </a:p>
          <a:p>
            <a:r>
              <a:rPr lang="en-IN" dirty="0"/>
              <a:t>1. Count Vectorization:</a:t>
            </a:r>
          </a:p>
          <a:p>
            <a:endParaRPr dirty="0"/>
          </a:p>
        </p:txBody>
      </p:sp>
      <p:pic>
        <p:nvPicPr>
          <p:cNvPr id="5" name="Picture 4">
            <a:extLst>
              <a:ext uri="{FF2B5EF4-FFF2-40B4-BE49-F238E27FC236}">
                <a16:creationId xmlns:a16="http://schemas.microsoft.com/office/drawing/2014/main" id="{6DADACE7-61FA-B631-FC88-BDDEF2D8EBC3}"/>
              </a:ext>
            </a:extLst>
          </p:cNvPr>
          <p:cNvPicPr>
            <a:picLocks noChangeAspect="1"/>
          </p:cNvPicPr>
          <p:nvPr/>
        </p:nvPicPr>
        <p:blipFill>
          <a:blip r:embed="rId2"/>
          <a:stretch>
            <a:fillRect/>
          </a:stretch>
        </p:blipFill>
        <p:spPr>
          <a:xfrm>
            <a:off x="62821" y="3030937"/>
            <a:ext cx="4408381" cy="3601759"/>
          </a:xfrm>
          <a:prstGeom prst="rect">
            <a:avLst/>
          </a:prstGeom>
        </p:spPr>
      </p:pic>
      <p:pic>
        <p:nvPicPr>
          <p:cNvPr id="7" name="Picture 6">
            <a:extLst>
              <a:ext uri="{FF2B5EF4-FFF2-40B4-BE49-F238E27FC236}">
                <a16:creationId xmlns:a16="http://schemas.microsoft.com/office/drawing/2014/main" id="{5F5847D0-6D05-89CD-BF51-60C00C826C8D}"/>
              </a:ext>
            </a:extLst>
          </p:cNvPr>
          <p:cNvPicPr>
            <a:picLocks noChangeAspect="1"/>
          </p:cNvPicPr>
          <p:nvPr/>
        </p:nvPicPr>
        <p:blipFill>
          <a:blip r:embed="rId3"/>
          <a:stretch>
            <a:fillRect/>
          </a:stretch>
        </p:blipFill>
        <p:spPr>
          <a:xfrm>
            <a:off x="4578520" y="3030937"/>
            <a:ext cx="4447308" cy="3601759"/>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41C549-83D3-BBC5-EAA6-85ACA1713A1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C67D011-6437-B0E4-23D5-835055E0D367}"/>
              </a:ext>
            </a:extLst>
          </p:cNvPr>
          <p:cNvSpPr>
            <a:spLocks noGrp="1"/>
          </p:cNvSpPr>
          <p:nvPr>
            <p:ph type="title"/>
          </p:nvPr>
        </p:nvSpPr>
        <p:spPr/>
        <p:txBody>
          <a:bodyPr>
            <a:normAutofit/>
          </a:bodyPr>
          <a:lstStyle/>
          <a:p>
            <a:r>
              <a:rPr lang="en-IN" sz="3000" dirty="0"/>
              <a:t>4. Visualize the vectors by plotting PCA with the help of </a:t>
            </a:r>
            <a:r>
              <a:rPr lang="en-IN" sz="3000" dirty="0" err="1"/>
              <a:t>tSNE</a:t>
            </a:r>
            <a:endParaRPr sz="3000" dirty="0"/>
          </a:p>
        </p:txBody>
      </p:sp>
      <p:sp>
        <p:nvSpPr>
          <p:cNvPr id="3" name="Content Placeholder 2">
            <a:extLst>
              <a:ext uri="{FF2B5EF4-FFF2-40B4-BE49-F238E27FC236}">
                <a16:creationId xmlns:a16="http://schemas.microsoft.com/office/drawing/2014/main" id="{7584C925-4CC2-1149-150C-0BAAD6428DE7}"/>
              </a:ext>
            </a:extLst>
          </p:cNvPr>
          <p:cNvSpPr>
            <a:spLocks noGrp="1"/>
          </p:cNvSpPr>
          <p:nvPr>
            <p:ph idx="1"/>
          </p:nvPr>
        </p:nvSpPr>
        <p:spPr>
          <a:xfrm>
            <a:off x="781778" y="1640335"/>
            <a:ext cx="6889411" cy="4331227"/>
          </a:xfrm>
        </p:spPr>
        <p:txBody>
          <a:bodyPr/>
          <a:lstStyle/>
          <a:p>
            <a:endParaRPr lang="en-IN" dirty="0"/>
          </a:p>
          <a:p>
            <a:r>
              <a:rPr lang="en-IN" dirty="0"/>
              <a:t>2. TF-IDF:</a:t>
            </a:r>
          </a:p>
          <a:p>
            <a:endParaRPr dirty="0"/>
          </a:p>
        </p:txBody>
      </p:sp>
      <p:pic>
        <p:nvPicPr>
          <p:cNvPr id="6" name="Picture 5">
            <a:extLst>
              <a:ext uri="{FF2B5EF4-FFF2-40B4-BE49-F238E27FC236}">
                <a16:creationId xmlns:a16="http://schemas.microsoft.com/office/drawing/2014/main" id="{DC472B7E-A521-42D3-015A-3B0F524F4C9C}"/>
              </a:ext>
            </a:extLst>
          </p:cNvPr>
          <p:cNvPicPr>
            <a:picLocks noChangeAspect="1"/>
          </p:cNvPicPr>
          <p:nvPr/>
        </p:nvPicPr>
        <p:blipFill>
          <a:blip r:embed="rId2"/>
          <a:stretch>
            <a:fillRect/>
          </a:stretch>
        </p:blipFill>
        <p:spPr>
          <a:xfrm>
            <a:off x="173790" y="2653621"/>
            <a:ext cx="4398210" cy="3594779"/>
          </a:xfrm>
          <a:prstGeom prst="rect">
            <a:avLst/>
          </a:prstGeom>
        </p:spPr>
      </p:pic>
      <p:pic>
        <p:nvPicPr>
          <p:cNvPr id="9" name="Picture 8">
            <a:extLst>
              <a:ext uri="{FF2B5EF4-FFF2-40B4-BE49-F238E27FC236}">
                <a16:creationId xmlns:a16="http://schemas.microsoft.com/office/drawing/2014/main" id="{C23F5E7B-73C2-127C-19D5-F729429ADA83}"/>
              </a:ext>
            </a:extLst>
          </p:cNvPr>
          <p:cNvPicPr>
            <a:picLocks noChangeAspect="1"/>
          </p:cNvPicPr>
          <p:nvPr/>
        </p:nvPicPr>
        <p:blipFill>
          <a:blip r:embed="rId3"/>
          <a:stretch>
            <a:fillRect/>
          </a:stretch>
        </p:blipFill>
        <p:spPr>
          <a:xfrm>
            <a:off x="4670437" y="2653621"/>
            <a:ext cx="4348450" cy="3594779"/>
          </a:xfrm>
          <a:prstGeom prst="rect">
            <a:avLst/>
          </a:prstGeom>
        </p:spPr>
      </p:pic>
    </p:spTree>
    <p:extLst>
      <p:ext uri="{BB962C8B-B14F-4D97-AF65-F5344CB8AC3E}">
        <p14:creationId xmlns:p14="http://schemas.microsoft.com/office/powerpoint/2010/main" val="16835806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7B8C0B-5C26-EED0-19E5-18410CFD7C3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BEE276F-1479-530E-3D34-FF3D07DFE1CC}"/>
              </a:ext>
            </a:extLst>
          </p:cNvPr>
          <p:cNvSpPr>
            <a:spLocks noGrp="1"/>
          </p:cNvSpPr>
          <p:nvPr>
            <p:ph type="title"/>
          </p:nvPr>
        </p:nvSpPr>
        <p:spPr/>
        <p:txBody>
          <a:bodyPr>
            <a:normAutofit/>
          </a:bodyPr>
          <a:lstStyle/>
          <a:p>
            <a:r>
              <a:rPr lang="en-IN" sz="3000" dirty="0"/>
              <a:t>4. Visualize the vectors by plotting PCA with the help of </a:t>
            </a:r>
            <a:r>
              <a:rPr lang="en-IN" sz="3000" dirty="0" err="1"/>
              <a:t>tSNE</a:t>
            </a:r>
            <a:endParaRPr sz="3000" dirty="0"/>
          </a:p>
        </p:txBody>
      </p:sp>
      <p:sp>
        <p:nvSpPr>
          <p:cNvPr id="3" name="Content Placeholder 2">
            <a:extLst>
              <a:ext uri="{FF2B5EF4-FFF2-40B4-BE49-F238E27FC236}">
                <a16:creationId xmlns:a16="http://schemas.microsoft.com/office/drawing/2014/main" id="{9490E5AE-F9FE-8DF6-90B2-829D07E8D264}"/>
              </a:ext>
            </a:extLst>
          </p:cNvPr>
          <p:cNvSpPr>
            <a:spLocks noGrp="1"/>
          </p:cNvSpPr>
          <p:nvPr>
            <p:ph idx="1"/>
          </p:nvPr>
        </p:nvSpPr>
        <p:spPr>
          <a:xfrm>
            <a:off x="685800" y="1661276"/>
            <a:ext cx="6889411" cy="4331227"/>
          </a:xfrm>
        </p:spPr>
        <p:txBody>
          <a:bodyPr/>
          <a:lstStyle/>
          <a:p>
            <a:endParaRPr lang="en-IN" dirty="0"/>
          </a:p>
          <a:p>
            <a:r>
              <a:rPr lang="en-IN" dirty="0"/>
              <a:t>3. Word2Vec Embedding:</a:t>
            </a:r>
          </a:p>
          <a:p>
            <a:endParaRPr dirty="0"/>
          </a:p>
        </p:txBody>
      </p:sp>
      <p:pic>
        <p:nvPicPr>
          <p:cNvPr id="6" name="Picture 5">
            <a:extLst>
              <a:ext uri="{FF2B5EF4-FFF2-40B4-BE49-F238E27FC236}">
                <a16:creationId xmlns:a16="http://schemas.microsoft.com/office/drawing/2014/main" id="{DCF6D312-81EC-0D1A-5ADE-1BE5DEBA88E9}"/>
              </a:ext>
            </a:extLst>
          </p:cNvPr>
          <p:cNvPicPr>
            <a:picLocks noChangeAspect="1"/>
          </p:cNvPicPr>
          <p:nvPr/>
        </p:nvPicPr>
        <p:blipFill>
          <a:blip r:embed="rId2"/>
          <a:stretch>
            <a:fillRect/>
          </a:stretch>
        </p:blipFill>
        <p:spPr>
          <a:xfrm>
            <a:off x="76783" y="2530017"/>
            <a:ext cx="4495218" cy="3718383"/>
          </a:xfrm>
          <a:prstGeom prst="rect">
            <a:avLst/>
          </a:prstGeom>
        </p:spPr>
      </p:pic>
      <p:pic>
        <p:nvPicPr>
          <p:cNvPr id="9" name="Picture 8">
            <a:extLst>
              <a:ext uri="{FF2B5EF4-FFF2-40B4-BE49-F238E27FC236}">
                <a16:creationId xmlns:a16="http://schemas.microsoft.com/office/drawing/2014/main" id="{1E79B818-F505-D6E0-EB38-703353285377}"/>
              </a:ext>
            </a:extLst>
          </p:cNvPr>
          <p:cNvPicPr>
            <a:picLocks noChangeAspect="1"/>
          </p:cNvPicPr>
          <p:nvPr/>
        </p:nvPicPr>
        <p:blipFill>
          <a:blip r:embed="rId3"/>
          <a:stretch>
            <a:fillRect/>
          </a:stretch>
        </p:blipFill>
        <p:spPr>
          <a:xfrm>
            <a:off x="4722998" y="2674562"/>
            <a:ext cx="4344219" cy="3573838"/>
          </a:xfrm>
          <a:prstGeom prst="rect">
            <a:avLst/>
          </a:prstGeom>
        </p:spPr>
      </p:pic>
    </p:spTree>
    <p:extLst>
      <p:ext uri="{BB962C8B-B14F-4D97-AF65-F5344CB8AC3E}">
        <p14:creationId xmlns:p14="http://schemas.microsoft.com/office/powerpoint/2010/main" val="5378010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BEACE9-3050-D758-13D2-30961CBCD29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7E53D76-8932-5FA2-F55A-6CFE7E23D678}"/>
              </a:ext>
            </a:extLst>
          </p:cNvPr>
          <p:cNvSpPr>
            <a:spLocks noGrp="1"/>
          </p:cNvSpPr>
          <p:nvPr>
            <p:ph type="title"/>
          </p:nvPr>
        </p:nvSpPr>
        <p:spPr/>
        <p:txBody>
          <a:bodyPr>
            <a:normAutofit/>
          </a:bodyPr>
          <a:lstStyle/>
          <a:p>
            <a:r>
              <a:rPr lang="en-IN" sz="3000" dirty="0"/>
              <a:t>4. Visualize the vectors by plotting PCA with the help of </a:t>
            </a:r>
            <a:r>
              <a:rPr lang="en-IN" sz="3000" dirty="0" err="1"/>
              <a:t>tSNE</a:t>
            </a:r>
            <a:endParaRPr sz="3000" dirty="0"/>
          </a:p>
        </p:txBody>
      </p:sp>
      <p:sp>
        <p:nvSpPr>
          <p:cNvPr id="3" name="Content Placeholder 2">
            <a:extLst>
              <a:ext uri="{FF2B5EF4-FFF2-40B4-BE49-F238E27FC236}">
                <a16:creationId xmlns:a16="http://schemas.microsoft.com/office/drawing/2014/main" id="{19F7B103-C881-E8C7-D1DA-AAC03032CDC2}"/>
              </a:ext>
            </a:extLst>
          </p:cNvPr>
          <p:cNvSpPr>
            <a:spLocks noGrp="1"/>
          </p:cNvSpPr>
          <p:nvPr>
            <p:ph idx="1"/>
          </p:nvPr>
        </p:nvSpPr>
        <p:spPr>
          <a:xfrm>
            <a:off x="272226" y="1710137"/>
            <a:ext cx="6889411" cy="4331227"/>
          </a:xfrm>
        </p:spPr>
        <p:txBody>
          <a:bodyPr/>
          <a:lstStyle/>
          <a:p>
            <a:endParaRPr lang="en-IN" dirty="0"/>
          </a:p>
          <a:p>
            <a:r>
              <a:rPr lang="en-IN" dirty="0"/>
              <a:t>4. Doc2Vec Embedding:</a:t>
            </a:r>
          </a:p>
          <a:p>
            <a:endParaRPr dirty="0"/>
          </a:p>
        </p:txBody>
      </p:sp>
      <p:pic>
        <p:nvPicPr>
          <p:cNvPr id="5" name="Picture 4">
            <a:extLst>
              <a:ext uri="{FF2B5EF4-FFF2-40B4-BE49-F238E27FC236}">
                <a16:creationId xmlns:a16="http://schemas.microsoft.com/office/drawing/2014/main" id="{F0F87A0C-A7FA-5269-0F7D-5C789FD9B48A}"/>
              </a:ext>
            </a:extLst>
          </p:cNvPr>
          <p:cNvPicPr>
            <a:picLocks noChangeAspect="1"/>
          </p:cNvPicPr>
          <p:nvPr/>
        </p:nvPicPr>
        <p:blipFill>
          <a:blip r:embed="rId2"/>
          <a:stretch>
            <a:fillRect/>
          </a:stretch>
        </p:blipFill>
        <p:spPr>
          <a:xfrm>
            <a:off x="272226" y="2618721"/>
            <a:ext cx="4395279" cy="3629679"/>
          </a:xfrm>
          <a:prstGeom prst="rect">
            <a:avLst/>
          </a:prstGeom>
        </p:spPr>
      </p:pic>
      <p:pic>
        <p:nvPicPr>
          <p:cNvPr id="8" name="Picture 7">
            <a:extLst>
              <a:ext uri="{FF2B5EF4-FFF2-40B4-BE49-F238E27FC236}">
                <a16:creationId xmlns:a16="http://schemas.microsoft.com/office/drawing/2014/main" id="{111EA78D-B33B-EFB0-9D76-732A3A47A489}"/>
              </a:ext>
            </a:extLst>
          </p:cNvPr>
          <p:cNvPicPr>
            <a:picLocks noChangeAspect="1"/>
          </p:cNvPicPr>
          <p:nvPr/>
        </p:nvPicPr>
        <p:blipFill>
          <a:blip r:embed="rId3"/>
          <a:stretch>
            <a:fillRect/>
          </a:stretch>
        </p:blipFill>
        <p:spPr>
          <a:xfrm>
            <a:off x="4751269" y="2618721"/>
            <a:ext cx="4168604" cy="3422643"/>
          </a:xfrm>
          <a:prstGeom prst="rect">
            <a:avLst/>
          </a:prstGeom>
        </p:spPr>
      </p:pic>
    </p:spTree>
    <p:extLst>
      <p:ext uri="{BB962C8B-B14F-4D97-AF65-F5344CB8AC3E}">
        <p14:creationId xmlns:p14="http://schemas.microsoft.com/office/powerpoint/2010/main" val="29860017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A2563F-EB92-97E4-289A-B6E658577C3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9BB7679-92F1-029F-FFB2-ECD550208376}"/>
              </a:ext>
            </a:extLst>
          </p:cNvPr>
          <p:cNvSpPr>
            <a:spLocks noGrp="1"/>
          </p:cNvSpPr>
          <p:nvPr>
            <p:ph type="title"/>
          </p:nvPr>
        </p:nvSpPr>
        <p:spPr/>
        <p:txBody>
          <a:bodyPr>
            <a:normAutofit/>
          </a:bodyPr>
          <a:lstStyle/>
          <a:p>
            <a:r>
              <a:rPr lang="en-IN" sz="3000" dirty="0"/>
              <a:t>4 Visualize the vectors by plotting PCA with the help of </a:t>
            </a:r>
            <a:r>
              <a:rPr lang="en-IN" sz="3000" dirty="0" err="1"/>
              <a:t>tSNE</a:t>
            </a:r>
            <a:endParaRPr sz="3000" dirty="0"/>
          </a:p>
        </p:txBody>
      </p:sp>
      <p:sp>
        <p:nvSpPr>
          <p:cNvPr id="3" name="Content Placeholder 2">
            <a:extLst>
              <a:ext uri="{FF2B5EF4-FFF2-40B4-BE49-F238E27FC236}">
                <a16:creationId xmlns:a16="http://schemas.microsoft.com/office/drawing/2014/main" id="{B0DFE068-CC0A-3739-2C6A-B8F22DE37F51}"/>
              </a:ext>
            </a:extLst>
          </p:cNvPr>
          <p:cNvSpPr>
            <a:spLocks noGrp="1"/>
          </p:cNvSpPr>
          <p:nvPr>
            <p:ph idx="1"/>
          </p:nvPr>
        </p:nvSpPr>
        <p:spPr>
          <a:xfrm>
            <a:off x="685800" y="1661276"/>
            <a:ext cx="6889411" cy="4331227"/>
          </a:xfrm>
        </p:spPr>
        <p:txBody>
          <a:bodyPr/>
          <a:lstStyle/>
          <a:p>
            <a:endParaRPr lang="en-IN" dirty="0"/>
          </a:p>
          <a:p>
            <a:r>
              <a:rPr lang="en-IN" dirty="0"/>
              <a:t>Interpretation:</a:t>
            </a:r>
          </a:p>
          <a:p>
            <a:pPr lvl="1"/>
            <a:r>
              <a:rPr lang="en-IN" dirty="0"/>
              <a:t>Only Word2Vec is forming some sort of clusters/pattern when PCA are visualized. </a:t>
            </a:r>
          </a:p>
          <a:p>
            <a:pPr lvl="1"/>
            <a:r>
              <a:rPr lang="en-US" dirty="0"/>
              <a:t>The data points for Word2Vec cosine distance form a </a:t>
            </a:r>
            <a:r>
              <a:rPr lang="en-US" b="1" dirty="0"/>
              <a:t>non-linear, curved "S" or spiral shape. </a:t>
            </a:r>
            <a:r>
              <a:rPr lang="en-US" dirty="0"/>
              <a:t>This suggests that </a:t>
            </a:r>
            <a:r>
              <a:rPr lang="en-US" b="1" dirty="0"/>
              <a:t>t-SNE successfully captured non-linear relationships</a:t>
            </a:r>
            <a:r>
              <a:rPr lang="en-US" dirty="0"/>
              <a:t> in the high-dimensional word embeddings.</a:t>
            </a:r>
          </a:p>
          <a:p>
            <a:pPr lvl="1"/>
            <a:r>
              <a:rPr lang="en-US" dirty="0"/>
              <a:t>There’s no obvious hard clustering, like tight balls of points: The embedding space is </a:t>
            </a:r>
            <a:r>
              <a:rPr lang="en-US" b="1" dirty="0"/>
              <a:t>continuous and non-linear</a:t>
            </a:r>
            <a:r>
              <a:rPr lang="en-US" dirty="0"/>
              <a:t>, not clearly clustered.</a:t>
            </a:r>
          </a:p>
          <a:p>
            <a:pPr lvl="1"/>
            <a:r>
              <a:rPr lang="en-US" dirty="0"/>
              <a:t>Rest of the Vectors does not form any pattern when visualized.</a:t>
            </a:r>
          </a:p>
          <a:p>
            <a:pPr lvl="1"/>
            <a:endParaRPr dirty="0"/>
          </a:p>
        </p:txBody>
      </p:sp>
    </p:spTree>
    <p:extLst>
      <p:ext uri="{BB962C8B-B14F-4D97-AF65-F5344CB8AC3E}">
        <p14:creationId xmlns:p14="http://schemas.microsoft.com/office/powerpoint/2010/main" val="31108830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4452" y="467945"/>
            <a:ext cx="8241235" cy="1149398"/>
          </a:xfrm>
        </p:spPr>
        <p:txBody>
          <a:bodyPr>
            <a:normAutofit fontScale="90000"/>
          </a:bodyPr>
          <a:lstStyle/>
          <a:p>
            <a:r>
              <a:rPr lang="en-IN" dirty="0"/>
              <a:t>5</a:t>
            </a:r>
            <a:r>
              <a:rPr dirty="0"/>
              <a:t>. </a:t>
            </a:r>
            <a:r>
              <a:rPr lang="en-IN" dirty="0"/>
              <a:t>Apply KMeans and Agglomerative Clustering techniques</a:t>
            </a:r>
            <a:br>
              <a:rPr lang="en-IN" dirty="0"/>
            </a:br>
            <a:endParaRPr dirty="0"/>
          </a:p>
        </p:txBody>
      </p:sp>
      <p:sp>
        <p:nvSpPr>
          <p:cNvPr id="3" name="Content Placeholder 2"/>
          <p:cNvSpPr>
            <a:spLocks noGrp="1"/>
          </p:cNvSpPr>
          <p:nvPr>
            <p:ph idx="1"/>
          </p:nvPr>
        </p:nvSpPr>
        <p:spPr>
          <a:xfrm>
            <a:off x="609599" y="1560297"/>
            <a:ext cx="7382676" cy="3880773"/>
          </a:xfrm>
        </p:spPr>
        <p:txBody>
          <a:bodyPr>
            <a:normAutofit/>
          </a:bodyPr>
          <a:lstStyle/>
          <a:p>
            <a:r>
              <a:rPr lang="en-IN" sz="1400" dirty="0"/>
              <a:t>We applied KMeans and Agglomerative clustering techniques and we can see the corresponding silhouette score. We can see that KMeans perform better with Word2Vec as compared to Agglomerative Clustering when their silhouette scores are compared(0.3488 vs 0.3102). </a:t>
            </a:r>
            <a:endParaRPr sz="1400" dirty="0"/>
          </a:p>
        </p:txBody>
      </p:sp>
      <p:pic>
        <p:nvPicPr>
          <p:cNvPr id="6" name="Content Placeholder 5">
            <a:extLst>
              <a:ext uri="{FF2B5EF4-FFF2-40B4-BE49-F238E27FC236}">
                <a16:creationId xmlns:a16="http://schemas.microsoft.com/office/drawing/2014/main" id="{132DB784-C87A-D7AC-29B1-679E5407855B}"/>
              </a:ext>
            </a:extLst>
          </p:cNvPr>
          <p:cNvPicPr>
            <a:picLocks noChangeAspect="1"/>
          </p:cNvPicPr>
          <p:nvPr/>
        </p:nvPicPr>
        <p:blipFill>
          <a:blip r:embed="rId2"/>
          <a:stretch>
            <a:fillRect/>
          </a:stretch>
        </p:blipFill>
        <p:spPr>
          <a:xfrm>
            <a:off x="544452" y="2603469"/>
            <a:ext cx="3351074" cy="4195199"/>
          </a:xfrm>
          <a:prstGeom prst="rect">
            <a:avLst/>
          </a:prstGeom>
        </p:spPr>
      </p:pic>
      <p:pic>
        <p:nvPicPr>
          <p:cNvPr id="8" name="Picture 7">
            <a:extLst>
              <a:ext uri="{FF2B5EF4-FFF2-40B4-BE49-F238E27FC236}">
                <a16:creationId xmlns:a16="http://schemas.microsoft.com/office/drawing/2014/main" id="{02F14F1F-8B6C-AFCE-85D4-FF548AFA6BA6}"/>
              </a:ext>
            </a:extLst>
          </p:cNvPr>
          <p:cNvPicPr>
            <a:picLocks noChangeAspect="1"/>
          </p:cNvPicPr>
          <p:nvPr/>
        </p:nvPicPr>
        <p:blipFill>
          <a:blip r:embed="rId3"/>
          <a:stretch>
            <a:fillRect/>
          </a:stretch>
        </p:blipFill>
        <p:spPr>
          <a:xfrm>
            <a:off x="4201712" y="2509427"/>
            <a:ext cx="3790563" cy="4257893"/>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BFA86C-DB0F-8BDA-87B6-24F30578D63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0E2D4F8-F376-68C4-9654-E55E08970655}"/>
              </a:ext>
            </a:extLst>
          </p:cNvPr>
          <p:cNvSpPr>
            <a:spLocks noGrp="1"/>
          </p:cNvSpPr>
          <p:nvPr>
            <p:ph type="title"/>
          </p:nvPr>
        </p:nvSpPr>
        <p:spPr>
          <a:xfrm>
            <a:off x="609599" y="609600"/>
            <a:ext cx="8094651" cy="1093557"/>
          </a:xfrm>
        </p:spPr>
        <p:txBody>
          <a:bodyPr>
            <a:normAutofit fontScale="90000"/>
          </a:bodyPr>
          <a:lstStyle/>
          <a:p>
            <a:r>
              <a:rPr lang="en-IN" dirty="0"/>
              <a:t>6</a:t>
            </a:r>
            <a:r>
              <a:rPr dirty="0"/>
              <a:t>. </a:t>
            </a:r>
            <a:r>
              <a:rPr lang="en-IN" dirty="0"/>
              <a:t>Visualization of clusters in </a:t>
            </a:r>
            <a:r>
              <a:rPr lang="en-IN" dirty="0" err="1"/>
              <a:t>colors</a:t>
            </a:r>
            <a:br>
              <a:rPr lang="en-IN" dirty="0"/>
            </a:br>
            <a:endParaRPr dirty="0"/>
          </a:p>
        </p:txBody>
      </p:sp>
      <p:pic>
        <p:nvPicPr>
          <p:cNvPr id="10" name="Content Placeholder 9">
            <a:extLst>
              <a:ext uri="{FF2B5EF4-FFF2-40B4-BE49-F238E27FC236}">
                <a16:creationId xmlns:a16="http://schemas.microsoft.com/office/drawing/2014/main" id="{FFE78DB3-7389-762E-EC21-C3C8D2C13FC8}"/>
              </a:ext>
            </a:extLst>
          </p:cNvPr>
          <p:cNvPicPr>
            <a:picLocks noGrp="1" noChangeAspect="1"/>
          </p:cNvPicPr>
          <p:nvPr>
            <p:ph idx="1"/>
          </p:nvPr>
        </p:nvPicPr>
        <p:blipFill>
          <a:blip r:embed="rId2"/>
          <a:stretch>
            <a:fillRect/>
          </a:stretch>
        </p:blipFill>
        <p:spPr>
          <a:xfrm>
            <a:off x="609599" y="1459271"/>
            <a:ext cx="6161149" cy="5234251"/>
          </a:xfrm>
        </p:spPr>
      </p:pic>
    </p:spTree>
    <p:extLst>
      <p:ext uri="{BB962C8B-B14F-4D97-AF65-F5344CB8AC3E}">
        <p14:creationId xmlns:p14="http://schemas.microsoft.com/office/powerpoint/2010/main" val="1760473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dirty="0"/>
              <a:t>7. </a:t>
            </a:r>
            <a:r>
              <a:rPr lang="en-US" dirty="0"/>
              <a:t>Identify Labels for each cluster</a:t>
            </a:r>
            <a:br>
              <a:rPr lang="en-US" dirty="0"/>
            </a:br>
            <a:endParaRPr dirty="0"/>
          </a:p>
        </p:txBody>
      </p:sp>
      <p:sp>
        <p:nvSpPr>
          <p:cNvPr id="3" name="Content Placeholder 2"/>
          <p:cNvSpPr>
            <a:spLocks noGrp="1"/>
          </p:cNvSpPr>
          <p:nvPr>
            <p:ph idx="1"/>
          </p:nvPr>
        </p:nvSpPr>
        <p:spPr>
          <a:xfrm>
            <a:off x="511877" y="1825543"/>
            <a:ext cx="7019708" cy="4596197"/>
          </a:xfrm>
        </p:spPr>
        <p:txBody>
          <a:bodyPr>
            <a:normAutofit fontScale="92500" lnSpcReduction="10000"/>
          </a:bodyPr>
          <a:lstStyle/>
          <a:p>
            <a:r>
              <a:rPr lang="en-IN" dirty="0"/>
              <a:t>KMeans algorithm has created 5 clusters numbered 0 to 4. We have retrieved 40 most common words per clusters:</a:t>
            </a:r>
          </a:p>
          <a:p>
            <a:endParaRPr lang="en-IN" dirty="0"/>
          </a:p>
          <a:p>
            <a:endParaRPr lang="en-IN" dirty="0"/>
          </a:p>
          <a:p>
            <a:endParaRPr lang="en-IN" dirty="0"/>
          </a:p>
          <a:p>
            <a:endParaRPr lang="en-IN" dirty="0"/>
          </a:p>
          <a:p>
            <a:endParaRPr lang="en-IN" dirty="0"/>
          </a:p>
          <a:p>
            <a:r>
              <a:rPr lang="en-IN" dirty="0"/>
              <a:t>Thus we have identified below categories for each cluster:</a:t>
            </a:r>
          </a:p>
          <a:p>
            <a:pPr lvl="1"/>
            <a:r>
              <a:rPr lang="en-US" dirty="0"/>
              <a:t>0: Social, Religious and Community discussion</a:t>
            </a:r>
          </a:p>
          <a:p>
            <a:pPr lvl="1"/>
            <a:r>
              <a:rPr lang="en-US" dirty="0"/>
              <a:t>1: General and Technical Topics</a:t>
            </a:r>
          </a:p>
          <a:p>
            <a:pPr lvl="1"/>
            <a:r>
              <a:rPr lang="en-US" dirty="0"/>
              <a:t>2: Motor and vehicle discussion</a:t>
            </a:r>
          </a:p>
          <a:p>
            <a:pPr lvl="1"/>
            <a:r>
              <a:rPr lang="en-US" dirty="0"/>
              <a:t>3: Technology and Software</a:t>
            </a:r>
          </a:p>
          <a:p>
            <a:pPr lvl="1"/>
            <a:r>
              <a:rPr lang="en-US" dirty="0"/>
              <a:t>4: Aerospace and Aviation</a:t>
            </a:r>
          </a:p>
          <a:p>
            <a:endParaRPr lang="en-IN" dirty="0"/>
          </a:p>
          <a:p>
            <a:endParaRPr dirty="0"/>
          </a:p>
        </p:txBody>
      </p:sp>
      <p:pic>
        <p:nvPicPr>
          <p:cNvPr id="5" name="Picture 4">
            <a:extLst>
              <a:ext uri="{FF2B5EF4-FFF2-40B4-BE49-F238E27FC236}">
                <a16:creationId xmlns:a16="http://schemas.microsoft.com/office/drawing/2014/main" id="{1FB3BA5A-02ED-10E4-DD07-E87B013AF403}"/>
              </a:ext>
            </a:extLst>
          </p:cNvPr>
          <p:cNvPicPr>
            <a:picLocks noChangeAspect="1"/>
          </p:cNvPicPr>
          <p:nvPr/>
        </p:nvPicPr>
        <p:blipFill>
          <a:blip r:embed="rId2"/>
          <a:stretch>
            <a:fillRect/>
          </a:stretch>
        </p:blipFill>
        <p:spPr>
          <a:xfrm>
            <a:off x="202424" y="2584667"/>
            <a:ext cx="8739151" cy="1613901"/>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E2F44-BD6A-FA31-F9B5-0B7989EF098D}"/>
              </a:ext>
            </a:extLst>
          </p:cNvPr>
          <p:cNvSpPr>
            <a:spLocks noGrp="1"/>
          </p:cNvSpPr>
          <p:nvPr>
            <p:ph type="title"/>
          </p:nvPr>
        </p:nvSpPr>
        <p:spPr>
          <a:xfrm>
            <a:off x="609599" y="609600"/>
            <a:ext cx="6347713" cy="828311"/>
          </a:xfrm>
        </p:spPr>
        <p:txBody>
          <a:bodyPr>
            <a:normAutofit fontScale="90000"/>
          </a:bodyPr>
          <a:lstStyle/>
          <a:p>
            <a:r>
              <a:rPr lang="en-IN" dirty="0"/>
              <a:t>8. Training Multiple Classifiers</a:t>
            </a:r>
          </a:p>
        </p:txBody>
      </p:sp>
      <p:sp>
        <p:nvSpPr>
          <p:cNvPr id="3" name="Content Placeholder 2">
            <a:extLst>
              <a:ext uri="{FF2B5EF4-FFF2-40B4-BE49-F238E27FC236}">
                <a16:creationId xmlns:a16="http://schemas.microsoft.com/office/drawing/2014/main" id="{60D5F5EB-AA6D-4C23-BBAB-C33EE2E35502}"/>
              </a:ext>
            </a:extLst>
          </p:cNvPr>
          <p:cNvSpPr>
            <a:spLocks noGrp="1"/>
          </p:cNvSpPr>
          <p:nvPr>
            <p:ph idx="1"/>
          </p:nvPr>
        </p:nvSpPr>
        <p:spPr>
          <a:xfrm>
            <a:off x="763162" y="1727820"/>
            <a:ext cx="6347714" cy="3880773"/>
          </a:xfrm>
        </p:spPr>
        <p:txBody>
          <a:bodyPr>
            <a:normAutofit lnSpcReduction="10000"/>
          </a:bodyPr>
          <a:lstStyle/>
          <a:p>
            <a:r>
              <a:rPr lang="en-IN" dirty="0"/>
              <a:t>We treated newly created clusters as our target variable and Word2Vec PCA as our variable.</a:t>
            </a:r>
          </a:p>
          <a:p>
            <a:r>
              <a:rPr lang="en-IN" dirty="0"/>
              <a:t>Data is split into 80:20 ratio and then we have trained below classifiers:</a:t>
            </a:r>
          </a:p>
          <a:p>
            <a:pPr lvl="1"/>
            <a:r>
              <a:rPr lang="en-IN" dirty="0"/>
              <a:t>Logistic Regression    </a:t>
            </a:r>
          </a:p>
          <a:p>
            <a:pPr lvl="1"/>
            <a:r>
              <a:rPr lang="en-IN" dirty="0"/>
              <a:t>Decision Tree</a:t>
            </a:r>
          </a:p>
          <a:p>
            <a:pPr lvl="1"/>
            <a:r>
              <a:rPr lang="en-IN" dirty="0"/>
              <a:t>K-Nearest </a:t>
            </a:r>
            <a:r>
              <a:rPr lang="en-IN" dirty="0" err="1"/>
              <a:t>Neighbors</a:t>
            </a:r>
            <a:endParaRPr lang="en-IN" dirty="0"/>
          </a:p>
          <a:p>
            <a:pPr lvl="1"/>
            <a:r>
              <a:rPr lang="en-IN" dirty="0"/>
              <a:t>Support Vector Machine</a:t>
            </a:r>
          </a:p>
          <a:p>
            <a:pPr lvl="1"/>
            <a:r>
              <a:rPr lang="en-IN" dirty="0"/>
              <a:t>Naive Bayes    </a:t>
            </a:r>
          </a:p>
          <a:p>
            <a:pPr lvl="1"/>
            <a:r>
              <a:rPr lang="en-IN" dirty="0"/>
              <a:t>Random Forest</a:t>
            </a:r>
          </a:p>
          <a:p>
            <a:r>
              <a:rPr lang="en-IN" dirty="0"/>
              <a:t>Performance metric used are </a:t>
            </a:r>
            <a:r>
              <a:rPr lang="en-US" dirty="0"/>
              <a:t>Accuracy, Precision, Recall and F1 score</a:t>
            </a:r>
          </a:p>
          <a:p>
            <a:endParaRPr lang="en-IN" dirty="0"/>
          </a:p>
          <a:p>
            <a:endParaRPr lang="en-IN" dirty="0"/>
          </a:p>
        </p:txBody>
      </p:sp>
    </p:spTree>
    <p:extLst>
      <p:ext uri="{BB962C8B-B14F-4D97-AF65-F5344CB8AC3E}">
        <p14:creationId xmlns:p14="http://schemas.microsoft.com/office/powerpoint/2010/main" val="21069228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92A857-5FF2-DDA9-EFD7-A6C9831B4B48}"/>
              </a:ext>
            </a:extLst>
          </p:cNvPr>
          <p:cNvSpPr>
            <a:spLocks noGrp="1"/>
          </p:cNvSpPr>
          <p:nvPr>
            <p:ph type="title"/>
          </p:nvPr>
        </p:nvSpPr>
        <p:spPr/>
        <p:txBody>
          <a:bodyPr/>
          <a:lstStyle/>
          <a:p>
            <a:r>
              <a:rPr lang="en-IN" dirty="0"/>
              <a:t>Contents </a:t>
            </a:r>
          </a:p>
        </p:txBody>
      </p:sp>
      <p:sp>
        <p:nvSpPr>
          <p:cNvPr id="3" name="Content Placeholder 2">
            <a:extLst>
              <a:ext uri="{FF2B5EF4-FFF2-40B4-BE49-F238E27FC236}">
                <a16:creationId xmlns:a16="http://schemas.microsoft.com/office/drawing/2014/main" id="{253A3848-8068-1B50-EA91-C6F1B7DCD604}"/>
              </a:ext>
            </a:extLst>
          </p:cNvPr>
          <p:cNvSpPr>
            <a:spLocks noGrp="1"/>
          </p:cNvSpPr>
          <p:nvPr>
            <p:ph idx="1"/>
          </p:nvPr>
        </p:nvSpPr>
        <p:spPr>
          <a:xfrm>
            <a:off x="609599" y="2160590"/>
            <a:ext cx="6915006" cy="3880773"/>
          </a:xfrm>
        </p:spPr>
        <p:txBody>
          <a:bodyPr/>
          <a:lstStyle/>
          <a:p>
            <a:r>
              <a:rPr lang="en-IN" sz="3200" dirty="0"/>
              <a:t>Executive Summary – 3</a:t>
            </a:r>
            <a:r>
              <a:rPr lang="en-IN" sz="3200" baseline="30000" dirty="0"/>
              <a:t>rd</a:t>
            </a:r>
            <a:r>
              <a:rPr lang="en-IN" sz="3200" dirty="0"/>
              <a:t> slide </a:t>
            </a:r>
          </a:p>
          <a:p>
            <a:r>
              <a:rPr lang="en-IN" sz="3200" dirty="0"/>
              <a:t>Text Dataset – 6</a:t>
            </a:r>
            <a:r>
              <a:rPr lang="en-IN" sz="3200" baseline="30000" dirty="0"/>
              <a:t>th</a:t>
            </a:r>
            <a:r>
              <a:rPr lang="en-IN" sz="3200" dirty="0"/>
              <a:t> slide</a:t>
            </a:r>
          </a:p>
          <a:p>
            <a:r>
              <a:rPr lang="en-IN" sz="3200" dirty="0"/>
              <a:t>Image Dataset – 26</a:t>
            </a:r>
            <a:r>
              <a:rPr lang="en-IN" sz="3200" baseline="30000" dirty="0"/>
              <a:t>th</a:t>
            </a:r>
            <a:r>
              <a:rPr lang="en-IN" sz="3200" dirty="0"/>
              <a:t> slide</a:t>
            </a:r>
          </a:p>
          <a:p>
            <a:endParaRPr lang="en-IN" dirty="0"/>
          </a:p>
        </p:txBody>
      </p:sp>
    </p:spTree>
    <p:extLst>
      <p:ext uri="{BB962C8B-B14F-4D97-AF65-F5344CB8AC3E}">
        <p14:creationId xmlns:p14="http://schemas.microsoft.com/office/powerpoint/2010/main" val="38504224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2D9E85-F361-FD94-E418-325556EFDF42}"/>
              </a:ext>
            </a:extLst>
          </p:cNvPr>
          <p:cNvSpPr>
            <a:spLocks noGrp="1"/>
          </p:cNvSpPr>
          <p:nvPr>
            <p:ph type="title"/>
          </p:nvPr>
        </p:nvSpPr>
        <p:spPr/>
        <p:txBody>
          <a:bodyPr/>
          <a:lstStyle/>
          <a:p>
            <a:r>
              <a:rPr lang="en-IN" dirty="0"/>
              <a:t>8. Training Multiple Classifiers</a:t>
            </a:r>
            <a:br>
              <a:rPr lang="en-IN" dirty="0"/>
            </a:br>
            <a:r>
              <a:rPr lang="en-IN" dirty="0"/>
              <a:t>&gt;&gt; Performance Metric</a:t>
            </a:r>
          </a:p>
        </p:txBody>
      </p:sp>
      <p:graphicFrame>
        <p:nvGraphicFramePr>
          <p:cNvPr id="4" name="Content Placeholder 3">
            <a:extLst>
              <a:ext uri="{FF2B5EF4-FFF2-40B4-BE49-F238E27FC236}">
                <a16:creationId xmlns:a16="http://schemas.microsoft.com/office/drawing/2014/main" id="{7C45BA1C-2A48-FAFD-E3D0-0A26473EE93D}"/>
              </a:ext>
            </a:extLst>
          </p:cNvPr>
          <p:cNvGraphicFramePr>
            <a:graphicFrameLocks noGrp="1"/>
          </p:cNvGraphicFramePr>
          <p:nvPr>
            <p:ph idx="1"/>
            <p:extLst>
              <p:ext uri="{D42A27DB-BD31-4B8C-83A1-F6EECF244321}">
                <p14:modId xmlns:p14="http://schemas.microsoft.com/office/powerpoint/2010/main" val="2298550413"/>
              </p:ext>
            </p:extLst>
          </p:nvPr>
        </p:nvGraphicFramePr>
        <p:xfrm>
          <a:off x="1034039" y="2051107"/>
          <a:ext cx="6413785" cy="4503256"/>
        </p:xfrm>
        <a:graphic>
          <a:graphicData uri="http://schemas.openxmlformats.org/drawingml/2006/table">
            <a:tbl>
              <a:tblPr/>
              <a:tblGrid>
                <a:gridCol w="1282757">
                  <a:extLst>
                    <a:ext uri="{9D8B030D-6E8A-4147-A177-3AD203B41FA5}">
                      <a16:colId xmlns:a16="http://schemas.microsoft.com/office/drawing/2014/main" val="4056521692"/>
                    </a:ext>
                  </a:extLst>
                </a:gridCol>
                <a:gridCol w="1282757">
                  <a:extLst>
                    <a:ext uri="{9D8B030D-6E8A-4147-A177-3AD203B41FA5}">
                      <a16:colId xmlns:a16="http://schemas.microsoft.com/office/drawing/2014/main" val="607388025"/>
                    </a:ext>
                  </a:extLst>
                </a:gridCol>
                <a:gridCol w="1282757">
                  <a:extLst>
                    <a:ext uri="{9D8B030D-6E8A-4147-A177-3AD203B41FA5}">
                      <a16:colId xmlns:a16="http://schemas.microsoft.com/office/drawing/2014/main" val="1438780959"/>
                    </a:ext>
                  </a:extLst>
                </a:gridCol>
                <a:gridCol w="1282757">
                  <a:extLst>
                    <a:ext uri="{9D8B030D-6E8A-4147-A177-3AD203B41FA5}">
                      <a16:colId xmlns:a16="http://schemas.microsoft.com/office/drawing/2014/main" val="3619768468"/>
                    </a:ext>
                  </a:extLst>
                </a:gridCol>
                <a:gridCol w="1282757">
                  <a:extLst>
                    <a:ext uri="{9D8B030D-6E8A-4147-A177-3AD203B41FA5}">
                      <a16:colId xmlns:a16="http://schemas.microsoft.com/office/drawing/2014/main" val="260748138"/>
                    </a:ext>
                  </a:extLst>
                </a:gridCol>
              </a:tblGrid>
              <a:tr h="345384">
                <a:tc>
                  <a:txBody>
                    <a:bodyPr/>
                    <a:lstStyle/>
                    <a:p>
                      <a:r>
                        <a:rPr lang="en-IN" sz="1600" dirty="0"/>
                        <a:t>Classifier</a:t>
                      </a:r>
                    </a:p>
                  </a:txBody>
                  <a:tcPr marL="79213" marR="79213" marT="39606" marB="3960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r>
                        <a:rPr lang="en-IN" sz="1600" dirty="0"/>
                        <a:t>Accuracy</a:t>
                      </a:r>
                    </a:p>
                  </a:txBody>
                  <a:tcPr marL="79213" marR="79213" marT="39606" marB="3960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r>
                        <a:rPr lang="en-IN" sz="1600" dirty="0"/>
                        <a:t>Precision</a:t>
                      </a:r>
                    </a:p>
                  </a:txBody>
                  <a:tcPr marL="79213" marR="79213" marT="39606" marB="3960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r>
                        <a:rPr lang="en-IN" sz="1600" dirty="0"/>
                        <a:t>Recall</a:t>
                      </a:r>
                    </a:p>
                  </a:txBody>
                  <a:tcPr marL="79213" marR="79213" marT="39606" marB="3960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r>
                        <a:rPr lang="en-IN" sz="1600" dirty="0"/>
                        <a:t>F1-Score</a:t>
                      </a:r>
                    </a:p>
                  </a:txBody>
                  <a:tcPr marL="79213" marR="79213" marT="39606" marB="3960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3685585955"/>
                  </a:ext>
                </a:extLst>
              </a:tr>
              <a:tr h="866776">
                <a:tc>
                  <a:txBody>
                    <a:bodyPr/>
                    <a:lstStyle/>
                    <a:p>
                      <a:r>
                        <a:rPr lang="en-IN" sz="1600" dirty="0"/>
                        <a:t>Logistic Regression</a:t>
                      </a:r>
                    </a:p>
                  </a:txBody>
                  <a:tcPr marL="79213" marR="79213" marT="39606" marB="3960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sz="1600" dirty="0"/>
                        <a:t>0.8261</a:t>
                      </a:r>
                    </a:p>
                  </a:txBody>
                  <a:tcPr marL="79213" marR="79213" marT="39606" marB="3960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sz="1600" dirty="0"/>
                        <a:t>0.8563</a:t>
                      </a:r>
                    </a:p>
                  </a:txBody>
                  <a:tcPr marL="79213" marR="79213" marT="39606" marB="3960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sz="1600"/>
                        <a:t>0.8261</a:t>
                      </a:r>
                    </a:p>
                  </a:txBody>
                  <a:tcPr marL="79213" marR="79213" marT="39606" marB="3960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sz="1600"/>
                        <a:t>0.8219</a:t>
                      </a:r>
                    </a:p>
                  </a:txBody>
                  <a:tcPr marL="79213" marR="79213" marT="39606" marB="3960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2379142"/>
                  </a:ext>
                </a:extLst>
              </a:tr>
              <a:tr h="606080">
                <a:tc>
                  <a:txBody>
                    <a:bodyPr/>
                    <a:lstStyle/>
                    <a:p>
                      <a:r>
                        <a:rPr lang="en-IN" sz="1600"/>
                        <a:t>Decision Tree</a:t>
                      </a:r>
                    </a:p>
                  </a:txBody>
                  <a:tcPr marL="79213" marR="79213" marT="39606" marB="3960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sz="1600"/>
                        <a:t>0.9766</a:t>
                      </a:r>
                    </a:p>
                  </a:txBody>
                  <a:tcPr marL="79213" marR="79213" marT="39606" marB="3960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sz="1600" dirty="0"/>
                        <a:t>0.9766</a:t>
                      </a:r>
                    </a:p>
                  </a:txBody>
                  <a:tcPr marL="79213" marR="79213" marT="39606" marB="3960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sz="1600"/>
                        <a:t>0.9766</a:t>
                      </a:r>
                    </a:p>
                  </a:txBody>
                  <a:tcPr marL="79213" marR="79213" marT="39606" marB="3960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sz="1600"/>
                        <a:t>0.9765</a:t>
                      </a:r>
                    </a:p>
                  </a:txBody>
                  <a:tcPr marL="79213" marR="79213" marT="39606" marB="3960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43629792"/>
                  </a:ext>
                </a:extLst>
              </a:tr>
              <a:tr h="606080">
                <a:tc>
                  <a:txBody>
                    <a:bodyPr/>
                    <a:lstStyle/>
                    <a:p>
                      <a:r>
                        <a:rPr lang="en-IN" sz="1600"/>
                        <a:t>K-Nearest Neighbors</a:t>
                      </a:r>
                    </a:p>
                  </a:txBody>
                  <a:tcPr marL="79213" marR="79213" marT="39606" marB="3960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sz="1600" dirty="0"/>
                        <a:t>0.9933</a:t>
                      </a:r>
                    </a:p>
                  </a:txBody>
                  <a:tcPr marL="79213" marR="79213" marT="39606" marB="3960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sz="1600" dirty="0"/>
                        <a:t>0.9935</a:t>
                      </a:r>
                    </a:p>
                  </a:txBody>
                  <a:tcPr marL="79213" marR="79213" marT="39606" marB="3960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sz="1600"/>
                        <a:t>0.9933</a:t>
                      </a:r>
                    </a:p>
                  </a:txBody>
                  <a:tcPr marL="79213" marR="79213" marT="39606" marB="3960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sz="1600" dirty="0"/>
                        <a:t>0.9933</a:t>
                      </a:r>
                    </a:p>
                  </a:txBody>
                  <a:tcPr marL="79213" marR="79213" marT="39606" marB="3960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37209597"/>
                  </a:ext>
                </a:extLst>
              </a:tr>
              <a:tr h="866776">
                <a:tc>
                  <a:txBody>
                    <a:bodyPr/>
                    <a:lstStyle/>
                    <a:p>
                      <a:r>
                        <a:rPr lang="en-IN" sz="1600"/>
                        <a:t>Support Vector Machine</a:t>
                      </a:r>
                    </a:p>
                  </a:txBody>
                  <a:tcPr marL="79213" marR="79213" marT="39606" marB="3960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sz="1600"/>
                        <a:t>0.9967</a:t>
                      </a:r>
                    </a:p>
                  </a:txBody>
                  <a:tcPr marL="79213" marR="79213" marT="39606" marB="3960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sz="1600"/>
                        <a:t>0.9967</a:t>
                      </a:r>
                    </a:p>
                  </a:txBody>
                  <a:tcPr marL="79213" marR="79213" marT="39606" marB="3960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sz="1600" dirty="0"/>
                        <a:t>0.9967</a:t>
                      </a:r>
                    </a:p>
                  </a:txBody>
                  <a:tcPr marL="79213" marR="79213" marT="39606" marB="3960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sz="1600"/>
                        <a:t>0.9967</a:t>
                      </a:r>
                    </a:p>
                  </a:txBody>
                  <a:tcPr marL="79213" marR="79213" marT="39606" marB="3960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17531411"/>
                  </a:ext>
                </a:extLst>
              </a:tr>
              <a:tr h="606080">
                <a:tc>
                  <a:txBody>
                    <a:bodyPr/>
                    <a:lstStyle/>
                    <a:p>
                      <a:r>
                        <a:rPr lang="en-IN" sz="1600"/>
                        <a:t>Naive Bayes</a:t>
                      </a:r>
                    </a:p>
                  </a:txBody>
                  <a:tcPr marL="79213" marR="79213" marT="39606" marB="3960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sz="1600"/>
                        <a:t>0.9732</a:t>
                      </a:r>
                    </a:p>
                  </a:txBody>
                  <a:tcPr marL="79213" marR="79213" marT="39606" marB="3960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sz="1600"/>
                        <a:t>0.9740</a:t>
                      </a:r>
                    </a:p>
                  </a:txBody>
                  <a:tcPr marL="79213" marR="79213" marT="39606" marB="3960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sz="1600" dirty="0"/>
                        <a:t>0.9732</a:t>
                      </a:r>
                    </a:p>
                  </a:txBody>
                  <a:tcPr marL="79213" marR="79213" marT="39606" marB="3960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sz="1600" dirty="0"/>
                        <a:t>0.9734</a:t>
                      </a:r>
                    </a:p>
                  </a:txBody>
                  <a:tcPr marL="79213" marR="79213" marT="39606" marB="3960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70070088"/>
                  </a:ext>
                </a:extLst>
              </a:tr>
              <a:tr h="606080">
                <a:tc>
                  <a:txBody>
                    <a:bodyPr/>
                    <a:lstStyle/>
                    <a:p>
                      <a:r>
                        <a:rPr lang="en-IN" sz="1600"/>
                        <a:t>Random Forest</a:t>
                      </a:r>
                    </a:p>
                  </a:txBody>
                  <a:tcPr marL="79213" marR="79213" marT="39606" marB="3960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sz="1600"/>
                        <a:t>0.9900</a:t>
                      </a:r>
                    </a:p>
                  </a:txBody>
                  <a:tcPr marL="79213" marR="79213" marT="39606" marB="3960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sz="1600"/>
                        <a:t>0.9900</a:t>
                      </a:r>
                    </a:p>
                  </a:txBody>
                  <a:tcPr marL="79213" marR="79213" marT="39606" marB="3960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sz="1600"/>
                        <a:t>0.9900</a:t>
                      </a:r>
                    </a:p>
                  </a:txBody>
                  <a:tcPr marL="79213" marR="79213" marT="39606" marB="3960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sz="1600" dirty="0"/>
                        <a:t>0.9899</a:t>
                      </a:r>
                    </a:p>
                  </a:txBody>
                  <a:tcPr marL="79213" marR="79213" marT="39606" marB="3960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05372480"/>
                  </a:ext>
                </a:extLst>
              </a:tr>
            </a:tbl>
          </a:graphicData>
        </a:graphic>
      </p:graphicFrame>
    </p:spTree>
    <p:extLst>
      <p:ext uri="{BB962C8B-B14F-4D97-AF65-F5344CB8AC3E}">
        <p14:creationId xmlns:p14="http://schemas.microsoft.com/office/powerpoint/2010/main" val="2991462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94BDCC-12E1-97CA-FD23-12F2EA97F227}"/>
              </a:ext>
            </a:extLst>
          </p:cNvPr>
          <p:cNvSpPr>
            <a:spLocks noGrp="1"/>
          </p:cNvSpPr>
          <p:nvPr>
            <p:ph type="title"/>
          </p:nvPr>
        </p:nvSpPr>
        <p:spPr/>
        <p:txBody>
          <a:bodyPr/>
          <a:lstStyle/>
          <a:p>
            <a:r>
              <a:rPr lang="en-IN" dirty="0"/>
              <a:t>8. Classifiers Performance</a:t>
            </a:r>
          </a:p>
        </p:txBody>
      </p:sp>
      <p:sp>
        <p:nvSpPr>
          <p:cNvPr id="3" name="Content Placeholder 2">
            <a:extLst>
              <a:ext uri="{FF2B5EF4-FFF2-40B4-BE49-F238E27FC236}">
                <a16:creationId xmlns:a16="http://schemas.microsoft.com/office/drawing/2014/main" id="{B267F035-D9BE-793F-E7CC-F44811F7080B}"/>
              </a:ext>
            </a:extLst>
          </p:cNvPr>
          <p:cNvSpPr>
            <a:spLocks noGrp="1"/>
          </p:cNvSpPr>
          <p:nvPr>
            <p:ph idx="1"/>
          </p:nvPr>
        </p:nvSpPr>
        <p:spPr/>
        <p:txBody>
          <a:bodyPr>
            <a:normAutofit/>
          </a:bodyPr>
          <a:lstStyle/>
          <a:p>
            <a:r>
              <a:rPr lang="en-US" dirty="0"/>
              <a:t>Best Performing Model: </a:t>
            </a:r>
            <a:r>
              <a:rPr lang="en-US" b="1" dirty="0"/>
              <a:t>Support Vector Machine (SVM)</a:t>
            </a:r>
          </a:p>
          <a:p>
            <a:pPr lvl="1"/>
            <a:r>
              <a:rPr lang="en-US" b="1" dirty="0"/>
              <a:t>SVM achieved the highest scores</a:t>
            </a:r>
            <a:r>
              <a:rPr lang="en-US" dirty="0"/>
              <a:t> across all metrics (Accuracy, Precision, Recall, F1-Score: 0.9967).</a:t>
            </a:r>
          </a:p>
          <a:p>
            <a:r>
              <a:rPr lang="en-US" dirty="0"/>
              <a:t>Other High Performers</a:t>
            </a:r>
          </a:p>
          <a:p>
            <a:pPr lvl="1"/>
            <a:r>
              <a:rPr lang="en-US" b="1" dirty="0"/>
              <a:t>K-Nearest Neighbors (KNN)</a:t>
            </a:r>
            <a:r>
              <a:rPr lang="en-US" dirty="0"/>
              <a:t> and </a:t>
            </a:r>
            <a:r>
              <a:rPr lang="en-US" b="1" dirty="0"/>
              <a:t>Random Forest</a:t>
            </a:r>
            <a:r>
              <a:rPr lang="en-US" dirty="0"/>
              <a:t> also performed exceptionally well (F1-scores of 0.9933 and 0.9899 respectively).</a:t>
            </a:r>
          </a:p>
          <a:p>
            <a:r>
              <a:rPr lang="en-US" b="1" dirty="0"/>
              <a:t>Decision Tree</a:t>
            </a:r>
          </a:p>
          <a:p>
            <a:pPr lvl="1"/>
            <a:r>
              <a:rPr lang="en-US" dirty="0"/>
              <a:t>Though it performed well (F1-score: 0.9765), it's often prone to </a:t>
            </a:r>
            <a:r>
              <a:rPr lang="en-US" b="1" dirty="0"/>
              <a:t>overfitting</a:t>
            </a:r>
            <a:r>
              <a:rPr lang="en-US" dirty="0"/>
              <a:t>, which should be tested further on unseen data.</a:t>
            </a:r>
          </a:p>
          <a:p>
            <a:r>
              <a:rPr lang="en-US" b="1" dirty="0"/>
              <a:t>Logistic Regression</a:t>
            </a:r>
          </a:p>
          <a:p>
            <a:pPr lvl="1"/>
            <a:r>
              <a:rPr lang="en-US" dirty="0"/>
              <a:t>This model had </a:t>
            </a:r>
            <a:r>
              <a:rPr lang="en-US" b="1" dirty="0"/>
              <a:t>moderate performance</a:t>
            </a:r>
            <a:r>
              <a:rPr lang="en-US" dirty="0"/>
              <a:t> (F1-score: 0.8219).</a:t>
            </a:r>
          </a:p>
          <a:p>
            <a:pPr lvl="1"/>
            <a:endParaRPr lang="en-US" dirty="0"/>
          </a:p>
          <a:p>
            <a:endParaRPr lang="en-IN" dirty="0"/>
          </a:p>
        </p:txBody>
      </p:sp>
    </p:spTree>
    <p:extLst>
      <p:ext uri="{BB962C8B-B14F-4D97-AF65-F5344CB8AC3E}">
        <p14:creationId xmlns:p14="http://schemas.microsoft.com/office/powerpoint/2010/main" val="20684597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E92F17-A0EE-E87A-9881-860474B4C943}"/>
              </a:ext>
            </a:extLst>
          </p:cNvPr>
          <p:cNvSpPr>
            <a:spLocks noGrp="1"/>
          </p:cNvSpPr>
          <p:nvPr>
            <p:ph type="title"/>
          </p:nvPr>
        </p:nvSpPr>
        <p:spPr>
          <a:xfrm>
            <a:off x="609599" y="1091230"/>
            <a:ext cx="7264013" cy="1320800"/>
          </a:xfrm>
        </p:spPr>
        <p:txBody>
          <a:bodyPr>
            <a:noAutofit/>
          </a:bodyPr>
          <a:lstStyle/>
          <a:p>
            <a:r>
              <a:rPr lang="en-IN" dirty="0"/>
              <a:t>9. Training Classifiers on Manually updated target variables</a:t>
            </a:r>
          </a:p>
        </p:txBody>
      </p:sp>
      <p:sp>
        <p:nvSpPr>
          <p:cNvPr id="3" name="Content Placeholder 2">
            <a:extLst>
              <a:ext uri="{FF2B5EF4-FFF2-40B4-BE49-F238E27FC236}">
                <a16:creationId xmlns:a16="http://schemas.microsoft.com/office/drawing/2014/main" id="{0805E8F9-0072-09C6-95B6-000BBB7C285F}"/>
              </a:ext>
            </a:extLst>
          </p:cNvPr>
          <p:cNvSpPr>
            <a:spLocks noGrp="1"/>
          </p:cNvSpPr>
          <p:nvPr>
            <p:ph idx="1"/>
          </p:nvPr>
        </p:nvSpPr>
        <p:spPr>
          <a:xfrm>
            <a:off x="525837" y="3127108"/>
            <a:ext cx="6347714" cy="3354005"/>
          </a:xfrm>
        </p:spPr>
        <p:txBody>
          <a:bodyPr/>
          <a:lstStyle/>
          <a:p>
            <a:r>
              <a:rPr lang="en-IN" dirty="0"/>
              <a:t>We have updated a few of the target variables to match with the clusters we have defined earlier, let us see what performance difference does it make. (manually updated file: </a:t>
            </a:r>
            <a:r>
              <a:rPr lang="en-US" dirty="0"/>
              <a:t>clustering_results_word2vec_pca_manual_update.csv</a:t>
            </a:r>
            <a:r>
              <a:rPr lang="en-IN" dirty="0"/>
              <a:t>)</a:t>
            </a:r>
          </a:p>
          <a:p>
            <a:endParaRPr lang="en-IN" dirty="0"/>
          </a:p>
        </p:txBody>
      </p:sp>
    </p:spTree>
    <p:extLst>
      <p:ext uri="{BB962C8B-B14F-4D97-AF65-F5344CB8AC3E}">
        <p14:creationId xmlns:p14="http://schemas.microsoft.com/office/powerpoint/2010/main" val="3441069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E2F141-5A0A-F8E8-9C53-F2BC0E1FE3B3}"/>
              </a:ext>
            </a:extLst>
          </p:cNvPr>
          <p:cNvSpPr>
            <a:spLocks noGrp="1"/>
          </p:cNvSpPr>
          <p:nvPr>
            <p:ph type="title"/>
          </p:nvPr>
        </p:nvSpPr>
        <p:spPr>
          <a:xfrm>
            <a:off x="609599" y="609600"/>
            <a:ext cx="7270993" cy="1320800"/>
          </a:xfrm>
        </p:spPr>
        <p:txBody>
          <a:bodyPr>
            <a:normAutofit fontScale="90000"/>
          </a:bodyPr>
          <a:lstStyle/>
          <a:p>
            <a:r>
              <a:rPr lang="en-IN" dirty="0"/>
              <a:t>9. Training Classifiers on Manually updated target variables</a:t>
            </a:r>
          </a:p>
        </p:txBody>
      </p:sp>
      <p:graphicFrame>
        <p:nvGraphicFramePr>
          <p:cNvPr id="4" name="Content Placeholder 3">
            <a:extLst>
              <a:ext uri="{FF2B5EF4-FFF2-40B4-BE49-F238E27FC236}">
                <a16:creationId xmlns:a16="http://schemas.microsoft.com/office/drawing/2014/main" id="{D4C63114-EE2E-3E28-C0D6-E80F8C922B10}"/>
              </a:ext>
            </a:extLst>
          </p:cNvPr>
          <p:cNvGraphicFramePr>
            <a:graphicFrameLocks noGrp="1"/>
          </p:cNvGraphicFramePr>
          <p:nvPr>
            <p:ph idx="1"/>
            <p:extLst>
              <p:ext uri="{D42A27DB-BD31-4B8C-83A1-F6EECF244321}">
                <p14:modId xmlns:p14="http://schemas.microsoft.com/office/powerpoint/2010/main" val="2639366105"/>
              </p:ext>
            </p:extLst>
          </p:nvPr>
        </p:nvGraphicFramePr>
        <p:xfrm>
          <a:off x="830637" y="1995265"/>
          <a:ext cx="6365899" cy="3955843"/>
        </p:xfrm>
        <a:graphic>
          <a:graphicData uri="http://schemas.openxmlformats.org/drawingml/2006/table">
            <a:tbl>
              <a:tblPr/>
              <a:tblGrid>
                <a:gridCol w="1379112">
                  <a:extLst>
                    <a:ext uri="{9D8B030D-6E8A-4147-A177-3AD203B41FA5}">
                      <a16:colId xmlns:a16="http://schemas.microsoft.com/office/drawing/2014/main" val="912290585"/>
                    </a:ext>
                  </a:extLst>
                </a:gridCol>
                <a:gridCol w="1167247">
                  <a:extLst>
                    <a:ext uri="{9D8B030D-6E8A-4147-A177-3AD203B41FA5}">
                      <a16:colId xmlns:a16="http://schemas.microsoft.com/office/drawing/2014/main" val="861158092"/>
                    </a:ext>
                  </a:extLst>
                </a:gridCol>
                <a:gridCol w="1273180">
                  <a:extLst>
                    <a:ext uri="{9D8B030D-6E8A-4147-A177-3AD203B41FA5}">
                      <a16:colId xmlns:a16="http://schemas.microsoft.com/office/drawing/2014/main" val="41331283"/>
                    </a:ext>
                  </a:extLst>
                </a:gridCol>
                <a:gridCol w="1273180">
                  <a:extLst>
                    <a:ext uri="{9D8B030D-6E8A-4147-A177-3AD203B41FA5}">
                      <a16:colId xmlns:a16="http://schemas.microsoft.com/office/drawing/2014/main" val="1955046390"/>
                    </a:ext>
                  </a:extLst>
                </a:gridCol>
                <a:gridCol w="1273180">
                  <a:extLst>
                    <a:ext uri="{9D8B030D-6E8A-4147-A177-3AD203B41FA5}">
                      <a16:colId xmlns:a16="http://schemas.microsoft.com/office/drawing/2014/main" val="3762528541"/>
                    </a:ext>
                  </a:extLst>
                </a:gridCol>
              </a:tblGrid>
              <a:tr h="316852">
                <a:tc>
                  <a:txBody>
                    <a:bodyPr/>
                    <a:lstStyle/>
                    <a:p>
                      <a:pPr marL="0" algn="l" defTabSz="914400" rtl="0" eaLnBrk="1" latinLnBrk="0" hangingPunct="1"/>
                      <a:r>
                        <a:rPr lang="en-IN" sz="1600" kern="1200" dirty="0">
                          <a:solidFill>
                            <a:schemeClr val="tx1"/>
                          </a:solidFill>
                          <a:latin typeface="+mn-lt"/>
                          <a:ea typeface="+mn-ea"/>
                          <a:cs typeface="+mn-cs"/>
                        </a:rPr>
                        <a:t>Classifier</a:t>
                      </a:r>
                    </a:p>
                  </a:txBody>
                  <a:tcPr marL="79213" marR="79213" marT="39606" marB="3960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marL="0" algn="l" defTabSz="914400" rtl="0" eaLnBrk="1" latinLnBrk="0" hangingPunct="1"/>
                      <a:r>
                        <a:rPr lang="en-IN" sz="1600" kern="1200" dirty="0">
                          <a:solidFill>
                            <a:schemeClr val="tx1"/>
                          </a:solidFill>
                          <a:latin typeface="+mn-lt"/>
                          <a:ea typeface="+mn-ea"/>
                          <a:cs typeface="+mn-cs"/>
                        </a:rPr>
                        <a:t>Accuracy</a:t>
                      </a:r>
                    </a:p>
                  </a:txBody>
                  <a:tcPr marL="79213" marR="79213" marT="39606" marB="3960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marL="0" algn="l" defTabSz="914400" rtl="0" eaLnBrk="1" latinLnBrk="0" hangingPunct="1"/>
                      <a:r>
                        <a:rPr lang="en-IN" sz="1600" kern="1200" dirty="0">
                          <a:solidFill>
                            <a:schemeClr val="tx1"/>
                          </a:solidFill>
                          <a:latin typeface="+mn-lt"/>
                          <a:ea typeface="+mn-ea"/>
                          <a:cs typeface="+mn-cs"/>
                        </a:rPr>
                        <a:t>Precision</a:t>
                      </a:r>
                    </a:p>
                  </a:txBody>
                  <a:tcPr marL="79213" marR="79213" marT="39606" marB="3960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marL="0" algn="l" defTabSz="914400" rtl="0" eaLnBrk="1" latinLnBrk="0" hangingPunct="1"/>
                      <a:r>
                        <a:rPr lang="en-IN" sz="1600" kern="1200" dirty="0">
                          <a:solidFill>
                            <a:schemeClr val="tx1"/>
                          </a:solidFill>
                          <a:latin typeface="+mn-lt"/>
                          <a:ea typeface="+mn-ea"/>
                          <a:cs typeface="+mn-cs"/>
                        </a:rPr>
                        <a:t>Recall</a:t>
                      </a:r>
                    </a:p>
                  </a:txBody>
                  <a:tcPr marL="79213" marR="79213" marT="39606" marB="3960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marL="0" algn="l" defTabSz="914400" rtl="0" eaLnBrk="1" latinLnBrk="0" hangingPunct="1"/>
                      <a:r>
                        <a:rPr lang="en-IN" sz="1600" kern="1200" dirty="0">
                          <a:solidFill>
                            <a:schemeClr val="tx1"/>
                          </a:solidFill>
                          <a:latin typeface="+mn-lt"/>
                          <a:ea typeface="+mn-ea"/>
                          <a:cs typeface="+mn-cs"/>
                        </a:rPr>
                        <a:t>F1-Score</a:t>
                      </a:r>
                    </a:p>
                  </a:txBody>
                  <a:tcPr marL="79213" marR="79213" marT="39606" marB="3960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397768299"/>
                  </a:ext>
                </a:extLst>
              </a:tr>
              <a:tr h="554491">
                <a:tc>
                  <a:txBody>
                    <a:bodyPr/>
                    <a:lstStyle/>
                    <a:p>
                      <a:r>
                        <a:rPr lang="en-IN" sz="1600" dirty="0"/>
                        <a:t>Logistic Regression</a:t>
                      </a:r>
                    </a:p>
                  </a:txBody>
                  <a:tcPr marL="79213" marR="79213" marT="39606" marB="3960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sz="1600"/>
                        <a:t>0.7960</a:t>
                      </a:r>
                    </a:p>
                  </a:txBody>
                  <a:tcPr marL="79213" marR="79213" marT="39606" marB="3960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sz="1600" dirty="0"/>
                        <a:t>0.8273</a:t>
                      </a:r>
                    </a:p>
                  </a:txBody>
                  <a:tcPr marL="79213" marR="79213" marT="39606" marB="3960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sz="1600" dirty="0"/>
                        <a:t>0.7960</a:t>
                      </a:r>
                    </a:p>
                  </a:txBody>
                  <a:tcPr marL="79213" marR="79213" marT="39606" marB="3960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sz="1600" dirty="0"/>
                        <a:t>0.7868</a:t>
                      </a:r>
                    </a:p>
                  </a:txBody>
                  <a:tcPr marL="79213" marR="79213" marT="39606" marB="3960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02603061"/>
                  </a:ext>
                </a:extLst>
              </a:tr>
              <a:tr h="554491">
                <a:tc>
                  <a:txBody>
                    <a:bodyPr/>
                    <a:lstStyle/>
                    <a:p>
                      <a:r>
                        <a:rPr lang="en-IN" sz="1600" dirty="0"/>
                        <a:t>Decision Tree</a:t>
                      </a:r>
                    </a:p>
                  </a:txBody>
                  <a:tcPr marL="79213" marR="79213" marT="39606" marB="3960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sz="1600" dirty="0"/>
                        <a:t>0.8930</a:t>
                      </a:r>
                    </a:p>
                  </a:txBody>
                  <a:tcPr marL="79213" marR="79213" marT="39606" marB="3960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sz="1600"/>
                        <a:t>0.8966</a:t>
                      </a:r>
                    </a:p>
                  </a:txBody>
                  <a:tcPr marL="79213" marR="79213" marT="39606" marB="3960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sz="1600"/>
                        <a:t>0.8930</a:t>
                      </a:r>
                    </a:p>
                  </a:txBody>
                  <a:tcPr marL="79213" marR="79213" marT="39606" marB="3960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sz="1600"/>
                        <a:t>0.8930</a:t>
                      </a:r>
                    </a:p>
                  </a:txBody>
                  <a:tcPr marL="79213" marR="79213" marT="39606" marB="3960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8502368"/>
                  </a:ext>
                </a:extLst>
              </a:tr>
              <a:tr h="554491">
                <a:tc>
                  <a:txBody>
                    <a:bodyPr/>
                    <a:lstStyle/>
                    <a:p>
                      <a:r>
                        <a:rPr lang="en-IN" sz="1600"/>
                        <a:t>K-Nearest Neighbors</a:t>
                      </a:r>
                    </a:p>
                  </a:txBody>
                  <a:tcPr marL="79213" marR="79213" marT="39606" marB="3960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sz="1600"/>
                        <a:t>0.9331</a:t>
                      </a:r>
                    </a:p>
                  </a:txBody>
                  <a:tcPr marL="79213" marR="79213" marT="39606" marB="3960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sz="1600" dirty="0"/>
                        <a:t>0.9351</a:t>
                      </a:r>
                    </a:p>
                  </a:txBody>
                  <a:tcPr marL="79213" marR="79213" marT="39606" marB="3960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sz="1600"/>
                        <a:t>0.9331</a:t>
                      </a:r>
                    </a:p>
                  </a:txBody>
                  <a:tcPr marL="79213" marR="79213" marT="39606" marB="3960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sz="1600" dirty="0"/>
                        <a:t>0.9326</a:t>
                      </a:r>
                    </a:p>
                  </a:txBody>
                  <a:tcPr marL="79213" marR="79213" marT="39606" marB="3960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03788979"/>
                  </a:ext>
                </a:extLst>
              </a:tr>
              <a:tr h="792130">
                <a:tc>
                  <a:txBody>
                    <a:bodyPr/>
                    <a:lstStyle/>
                    <a:p>
                      <a:r>
                        <a:rPr lang="en-IN" sz="1600"/>
                        <a:t>Support Vector Machine</a:t>
                      </a:r>
                    </a:p>
                  </a:txBody>
                  <a:tcPr marL="79213" marR="79213" marT="39606" marB="3960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sz="1600"/>
                        <a:t>0.9465</a:t>
                      </a:r>
                    </a:p>
                  </a:txBody>
                  <a:tcPr marL="79213" marR="79213" marT="39606" marB="3960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sz="1600" dirty="0"/>
                        <a:t>0.9490</a:t>
                      </a:r>
                    </a:p>
                  </a:txBody>
                  <a:tcPr marL="79213" marR="79213" marT="39606" marB="3960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sz="1600" dirty="0"/>
                        <a:t>0.9465</a:t>
                      </a:r>
                    </a:p>
                  </a:txBody>
                  <a:tcPr marL="79213" marR="79213" marT="39606" marB="3960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sz="1600"/>
                        <a:t>0.9454</a:t>
                      </a:r>
                    </a:p>
                  </a:txBody>
                  <a:tcPr marL="79213" marR="79213" marT="39606" marB="3960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234833"/>
                  </a:ext>
                </a:extLst>
              </a:tr>
              <a:tr h="554491">
                <a:tc>
                  <a:txBody>
                    <a:bodyPr/>
                    <a:lstStyle/>
                    <a:p>
                      <a:r>
                        <a:rPr lang="en-IN" sz="1600"/>
                        <a:t>Naive Bayes</a:t>
                      </a:r>
                    </a:p>
                  </a:txBody>
                  <a:tcPr marL="79213" marR="79213" marT="39606" marB="3960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sz="1600"/>
                        <a:t>0.9030</a:t>
                      </a:r>
                    </a:p>
                  </a:txBody>
                  <a:tcPr marL="79213" marR="79213" marT="39606" marB="3960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sz="1600"/>
                        <a:t>0.9118</a:t>
                      </a:r>
                    </a:p>
                  </a:txBody>
                  <a:tcPr marL="79213" marR="79213" marT="39606" marB="3960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sz="1600" dirty="0"/>
                        <a:t>0.9030</a:t>
                      </a:r>
                    </a:p>
                  </a:txBody>
                  <a:tcPr marL="79213" marR="79213" marT="39606" marB="3960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sz="1600" dirty="0"/>
                        <a:t>0.9023</a:t>
                      </a:r>
                    </a:p>
                  </a:txBody>
                  <a:tcPr marL="79213" marR="79213" marT="39606" marB="3960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46850721"/>
                  </a:ext>
                </a:extLst>
              </a:tr>
              <a:tr h="554491">
                <a:tc>
                  <a:txBody>
                    <a:bodyPr/>
                    <a:lstStyle/>
                    <a:p>
                      <a:r>
                        <a:rPr lang="en-IN" sz="1600"/>
                        <a:t>Random Forest</a:t>
                      </a:r>
                    </a:p>
                  </a:txBody>
                  <a:tcPr marL="79213" marR="79213" marT="39606" marB="3960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sz="1600"/>
                        <a:t>0.9398</a:t>
                      </a:r>
                    </a:p>
                  </a:txBody>
                  <a:tcPr marL="79213" marR="79213" marT="39606" marB="3960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sz="1600"/>
                        <a:t>0.9419</a:t>
                      </a:r>
                    </a:p>
                  </a:txBody>
                  <a:tcPr marL="79213" marR="79213" marT="39606" marB="3960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sz="1600"/>
                        <a:t>0.9398</a:t>
                      </a:r>
                    </a:p>
                  </a:txBody>
                  <a:tcPr marL="79213" marR="79213" marT="39606" marB="3960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sz="1600" dirty="0"/>
                        <a:t>0.9392</a:t>
                      </a:r>
                    </a:p>
                  </a:txBody>
                  <a:tcPr marL="79213" marR="79213" marT="39606" marB="3960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56070691"/>
                  </a:ext>
                </a:extLst>
              </a:tr>
            </a:tbl>
          </a:graphicData>
        </a:graphic>
      </p:graphicFrame>
    </p:spTree>
    <p:extLst>
      <p:ext uri="{BB962C8B-B14F-4D97-AF65-F5344CB8AC3E}">
        <p14:creationId xmlns:p14="http://schemas.microsoft.com/office/powerpoint/2010/main" val="4769552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01FF7B-E8D4-67D5-52BD-3319D24A0533}"/>
              </a:ext>
            </a:extLst>
          </p:cNvPr>
          <p:cNvSpPr>
            <a:spLocks noGrp="1"/>
          </p:cNvSpPr>
          <p:nvPr>
            <p:ph type="title"/>
          </p:nvPr>
        </p:nvSpPr>
        <p:spPr>
          <a:xfrm>
            <a:off x="609599" y="609600"/>
            <a:ext cx="6747482" cy="1320800"/>
          </a:xfrm>
        </p:spPr>
        <p:txBody>
          <a:bodyPr>
            <a:normAutofit fontScale="90000"/>
          </a:bodyPr>
          <a:lstStyle/>
          <a:p>
            <a:r>
              <a:rPr lang="en-IN" dirty="0"/>
              <a:t>9. Training Classifiers on Manually updated target variables</a:t>
            </a:r>
          </a:p>
        </p:txBody>
      </p:sp>
      <p:sp>
        <p:nvSpPr>
          <p:cNvPr id="3" name="Content Placeholder 2">
            <a:extLst>
              <a:ext uri="{FF2B5EF4-FFF2-40B4-BE49-F238E27FC236}">
                <a16:creationId xmlns:a16="http://schemas.microsoft.com/office/drawing/2014/main" id="{A3B48EC0-B12E-D0B5-3C14-1D182B1CC6BD}"/>
              </a:ext>
            </a:extLst>
          </p:cNvPr>
          <p:cNvSpPr>
            <a:spLocks noGrp="1"/>
          </p:cNvSpPr>
          <p:nvPr>
            <p:ph idx="1"/>
          </p:nvPr>
        </p:nvSpPr>
        <p:spPr/>
        <p:txBody>
          <a:bodyPr>
            <a:normAutofit/>
          </a:bodyPr>
          <a:lstStyle/>
          <a:p>
            <a:r>
              <a:rPr lang="en-US" dirty="0"/>
              <a:t>Manually updating the target variable has reduced the classifiers performance by </a:t>
            </a:r>
            <a:r>
              <a:rPr lang="en-US" dirty="0" err="1"/>
              <a:t>upto</a:t>
            </a:r>
            <a:r>
              <a:rPr lang="en-US" dirty="0"/>
              <a:t> 6%.</a:t>
            </a:r>
          </a:p>
          <a:p>
            <a:r>
              <a:rPr lang="en-US" b="1" dirty="0"/>
              <a:t>Top Performer: Support Vector Machine (SVM)</a:t>
            </a:r>
          </a:p>
          <a:p>
            <a:pPr lvl="1"/>
            <a:r>
              <a:rPr lang="en-US" dirty="0"/>
              <a:t>Continues to outperform all other models with </a:t>
            </a:r>
            <a:r>
              <a:rPr lang="en-US" b="1" dirty="0"/>
              <a:t>F1-Score: 0.9454</a:t>
            </a:r>
            <a:r>
              <a:rPr lang="en-US" dirty="0"/>
              <a:t>. </a:t>
            </a:r>
          </a:p>
          <a:p>
            <a:pPr lvl="1"/>
            <a:r>
              <a:rPr lang="en-US" b="1" dirty="0"/>
              <a:t>Random Forest (F1: 0.9392)</a:t>
            </a:r>
            <a:r>
              <a:rPr lang="en-US" dirty="0"/>
              <a:t> and </a:t>
            </a:r>
            <a:r>
              <a:rPr lang="en-US" b="1" dirty="0"/>
              <a:t>KNN (F1: 0.9326)</a:t>
            </a:r>
            <a:r>
              <a:rPr lang="en-US" dirty="0"/>
              <a:t> also show </a:t>
            </a:r>
            <a:r>
              <a:rPr lang="en-US" b="1" dirty="0"/>
              <a:t>strong adaptability</a:t>
            </a:r>
            <a:r>
              <a:rPr lang="en-US" dirty="0"/>
              <a:t> to updated data.</a:t>
            </a:r>
          </a:p>
          <a:p>
            <a:r>
              <a:rPr lang="en-US" b="1" dirty="0"/>
              <a:t>Naive Bayes</a:t>
            </a:r>
            <a:r>
              <a:rPr lang="en-US" dirty="0"/>
              <a:t> and </a:t>
            </a:r>
            <a:r>
              <a:rPr lang="en-US" b="1" dirty="0"/>
              <a:t>Decision Tree</a:t>
            </a:r>
            <a:r>
              <a:rPr lang="en-US" dirty="0"/>
              <a:t> show solid but comparatively lower performance.</a:t>
            </a:r>
          </a:p>
          <a:p>
            <a:r>
              <a:rPr lang="en-US" b="1" dirty="0"/>
              <a:t>Lowest Performer</a:t>
            </a:r>
          </a:p>
          <a:p>
            <a:pPr lvl="1"/>
            <a:r>
              <a:rPr lang="en-US" b="1" dirty="0"/>
              <a:t>Logistic Regression's drop in F1-score (to 0.7868)</a:t>
            </a:r>
            <a:r>
              <a:rPr lang="en-US" dirty="0"/>
              <a:t> suggests it may struggle with more complex patterns.</a:t>
            </a:r>
          </a:p>
          <a:p>
            <a:pPr lvl="1"/>
            <a:endParaRPr lang="en-US" dirty="0"/>
          </a:p>
          <a:p>
            <a:endParaRPr lang="en-IN" dirty="0"/>
          </a:p>
        </p:txBody>
      </p:sp>
    </p:spTree>
    <p:extLst>
      <p:ext uri="{BB962C8B-B14F-4D97-AF65-F5344CB8AC3E}">
        <p14:creationId xmlns:p14="http://schemas.microsoft.com/office/powerpoint/2010/main" val="34860360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49A7A2-7AD8-7CAD-A339-A8C37086FE74}"/>
              </a:ext>
            </a:extLst>
          </p:cNvPr>
          <p:cNvSpPr>
            <a:spLocks noGrp="1"/>
          </p:cNvSpPr>
          <p:nvPr>
            <p:ph type="title"/>
          </p:nvPr>
        </p:nvSpPr>
        <p:spPr/>
        <p:txBody>
          <a:bodyPr/>
          <a:lstStyle/>
          <a:p>
            <a:r>
              <a:rPr lang="en-IN" dirty="0"/>
              <a:t>Final Summary – text dataset</a:t>
            </a:r>
          </a:p>
        </p:txBody>
      </p:sp>
      <p:sp>
        <p:nvSpPr>
          <p:cNvPr id="3" name="Content Placeholder 2">
            <a:extLst>
              <a:ext uri="{FF2B5EF4-FFF2-40B4-BE49-F238E27FC236}">
                <a16:creationId xmlns:a16="http://schemas.microsoft.com/office/drawing/2014/main" id="{F12760A7-D62E-233C-4184-BE24B7C65F08}"/>
              </a:ext>
            </a:extLst>
          </p:cNvPr>
          <p:cNvSpPr>
            <a:spLocks noGrp="1"/>
          </p:cNvSpPr>
          <p:nvPr>
            <p:ph idx="1"/>
          </p:nvPr>
        </p:nvSpPr>
        <p:spPr/>
        <p:txBody>
          <a:bodyPr>
            <a:normAutofit/>
          </a:bodyPr>
          <a:lstStyle/>
          <a:p>
            <a:r>
              <a:rPr lang="en-US" b="1" dirty="0"/>
              <a:t>Support Vector Machine (SVM)</a:t>
            </a:r>
            <a:r>
              <a:rPr lang="en-IN" b="1" dirty="0"/>
              <a:t> </a:t>
            </a:r>
            <a:r>
              <a:rPr lang="en-US" dirty="0">
                <a:solidFill>
                  <a:srgbClr val="000000"/>
                </a:solidFill>
                <a:latin typeface="Aptos Display (body)"/>
              </a:rPr>
              <a:t>gave the best performance across all metrics (accuracy, precision, recall, and F1-score)</a:t>
            </a:r>
          </a:p>
          <a:p>
            <a:r>
              <a:rPr lang="en-US" b="1" dirty="0"/>
              <a:t>K-Nearest Neighbors (KNN)</a:t>
            </a:r>
            <a:r>
              <a:rPr lang="en-US" dirty="0"/>
              <a:t> and </a:t>
            </a:r>
            <a:r>
              <a:rPr lang="en-US" b="1" dirty="0"/>
              <a:t>Random Forest</a:t>
            </a:r>
            <a:r>
              <a:rPr lang="en-US" dirty="0"/>
              <a:t> also performed exceptionally well.</a:t>
            </a:r>
          </a:p>
          <a:p>
            <a:r>
              <a:rPr lang="en-US" b="1" dirty="0"/>
              <a:t>Logistic Regression </a:t>
            </a:r>
            <a:r>
              <a:rPr lang="en-US" dirty="0"/>
              <a:t>struggle with complex patterns.</a:t>
            </a:r>
          </a:p>
          <a:p>
            <a:r>
              <a:rPr lang="en-US" b="1" dirty="0"/>
              <a:t>Naive Bayes</a:t>
            </a:r>
            <a:r>
              <a:rPr lang="en-US" dirty="0"/>
              <a:t> and </a:t>
            </a:r>
            <a:r>
              <a:rPr lang="en-US" b="1" dirty="0"/>
              <a:t>Decision Tree</a:t>
            </a:r>
            <a:r>
              <a:rPr lang="en-US" dirty="0"/>
              <a:t> show solid but comparatively lower performance.</a:t>
            </a:r>
          </a:p>
          <a:p>
            <a:r>
              <a:rPr lang="en-US" dirty="0"/>
              <a:t>The labeling approach using Word2Vec + KMeans clustering proved to be a highly effective self-supervised method for bootstrapping labels from </a:t>
            </a:r>
            <a:r>
              <a:rPr lang="en-US" dirty="0" err="1"/>
              <a:t>unlabelled</a:t>
            </a:r>
            <a:r>
              <a:rPr lang="en-US" dirty="0"/>
              <a:t> data.</a:t>
            </a:r>
          </a:p>
          <a:p>
            <a:endParaRPr lang="en-US" dirty="0">
              <a:solidFill>
                <a:srgbClr val="000000"/>
              </a:solidFill>
              <a:latin typeface="Aptos Display (body)"/>
            </a:endParaRPr>
          </a:p>
          <a:p>
            <a:endParaRPr lang="en-US" b="1" dirty="0"/>
          </a:p>
        </p:txBody>
      </p:sp>
    </p:spTree>
    <p:extLst>
      <p:ext uri="{BB962C8B-B14F-4D97-AF65-F5344CB8AC3E}">
        <p14:creationId xmlns:p14="http://schemas.microsoft.com/office/powerpoint/2010/main" val="10938622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6E6C68-EB40-D018-2276-D01689E57FC3}"/>
              </a:ext>
            </a:extLst>
          </p:cNvPr>
          <p:cNvSpPr>
            <a:spLocks noGrp="1"/>
          </p:cNvSpPr>
          <p:nvPr>
            <p:ph type="title"/>
          </p:nvPr>
        </p:nvSpPr>
        <p:spPr>
          <a:xfrm>
            <a:off x="1049348" y="3324879"/>
            <a:ext cx="6347713" cy="1320800"/>
          </a:xfrm>
        </p:spPr>
        <p:txBody>
          <a:bodyPr/>
          <a:lstStyle/>
          <a:p>
            <a:pPr algn="ctr"/>
            <a:r>
              <a:rPr lang="en-IN" dirty="0"/>
              <a:t>IMAGE Dataset</a:t>
            </a:r>
          </a:p>
        </p:txBody>
      </p:sp>
    </p:spTree>
    <p:extLst>
      <p:ext uri="{BB962C8B-B14F-4D97-AF65-F5344CB8AC3E}">
        <p14:creationId xmlns:p14="http://schemas.microsoft.com/office/powerpoint/2010/main" val="11033497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7F7D83-8EFF-AC10-3298-DF0CFA26BF6A}"/>
            </a:ext>
          </a:extLst>
        </p:cNvPr>
        <p:cNvGrpSpPr/>
        <p:nvPr/>
      </p:nvGrpSpPr>
      <p:grpSpPr>
        <a:xfrm>
          <a:off x="0" y="0"/>
          <a:ext cx="0" cy="0"/>
          <a:chOff x="0" y="0"/>
          <a:chExt cx="0" cy="0"/>
        </a:xfrm>
      </p:grpSpPr>
      <p:sp>
        <p:nvSpPr>
          <p:cNvPr id="9" name="Title 8">
            <a:extLst>
              <a:ext uri="{FF2B5EF4-FFF2-40B4-BE49-F238E27FC236}">
                <a16:creationId xmlns:a16="http://schemas.microsoft.com/office/drawing/2014/main" id="{2425DFF2-094B-F722-8722-9313AAAA16C6}"/>
              </a:ext>
            </a:extLst>
          </p:cNvPr>
          <p:cNvSpPr>
            <a:spLocks noGrp="1"/>
          </p:cNvSpPr>
          <p:nvPr>
            <p:ph type="title"/>
          </p:nvPr>
        </p:nvSpPr>
        <p:spPr>
          <a:xfrm>
            <a:off x="481330" y="3026298"/>
            <a:ext cx="8178790" cy="665705"/>
          </a:xfrm>
        </p:spPr>
        <p:txBody>
          <a:bodyPr>
            <a:normAutofit fontScale="90000"/>
          </a:bodyPr>
          <a:lstStyle/>
          <a:p>
            <a:pPr algn="ctr"/>
            <a:r>
              <a:rPr lang="en-US" b="1" dirty="0">
                <a:solidFill>
                  <a:schemeClr val="accent1">
                    <a:lumMod val="75000"/>
                  </a:schemeClr>
                </a:solidFill>
              </a:rPr>
              <a:t>PRE-PROCESSING</a:t>
            </a:r>
          </a:p>
        </p:txBody>
      </p:sp>
    </p:spTree>
    <p:extLst>
      <p:ext uri="{BB962C8B-B14F-4D97-AF65-F5344CB8AC3E}">
        <p14:creationId xmlns:p14="http://schemas.microsoft.com/office/powerpoint/2010/main" val="16842493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C22A5D-7D52-7B3C-FAD7-2E8FF2D423F8}"/>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30AEC1F2-3A78-3496-0037-84FDCB084D28}"/>
              </a:ext>
            </a:extLst>
          </p:cNvPr>
          <p:cNvSpPr txBox="1"/>
          <p:nvPr/>
        </p:nvSpPr>
        <p:spPr>
          <a:xfrm>
            <a:off x="834609" y="1430961"/>
            <a:ext cx="7125455" cy="4331955"/>
          </a:xfrm>
          <a:prstGeom prst="rect">
            <a:avLst/>
          </a:prstGeom>
          <a:noFill/>
        </p:spPr>
        <p:txBody>
          <a:bodyPr wrap="square">
            <a:spAutoFit/>
          </a:bodyPr>
          <a:lstStyle/>
          <a:p>
            <a:pPr marL="285750" indent="-285750">
              <a:buFont typeface="Arial" panose="020B0604020202020204" pitchFamily="34" charset="0"/>
              <a:buChar char="•"/>
            </a:pPr>
            <a:r>
              <a:rPr lang="en-US" sz="1400" dirty="0"/>
              <a:t>The dataset contains 60000 images each with 3-dimensions and shape 1 x 28 x 28. The first dimension is the value 1 representing the image to be a grayscale with 28 pixels high and 28 pixels wide.</a:t>
            </a:r>
            <a:br>
              <a:rPr lang="en-US" sz="1400" dirty="0"/>
            </a:br>
            <a:br>
              <a:rPr lang="en-US" sz="1400" dirty="0"/>
            </a:br>
            <a:br>
              <a:rPr lang="en-US" sz="1400" dirty="0"/>
            </a:br>
            <a:br>
              <a:rPr lang="en-US" sz="1400" dirty="0"/>
            </a:br>
            <a:endParaRPr lang="en-US" sz="1400" dirty="0"/>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a:t>Each of the images are then flattened and min-max scaled with the resulting image feature vector with dimension 1 x 784</a:t>
            </a:r>
          </a:p>
          <a:p>
            <a:pPr>
              <a:buFont typeface="Arial" panose="020B0604020202020204" pitchFamily="34" charset="0"/>
              <a:buChar char="•"/>
            </a:pPr>
            <a:endParaRPr lang="en-US" sz="1350" dirty="0"/>
          </a:p>
          <a:p>
            <a:br>
              <a:rPr lang="en-US" sz="1350" dirty="0"/>
            </a:br>
            <a:br>
              <a:rPr lang="en-US" sz="1350" dirty="0"/>
            </a:br>
            <a:br>
              <a:rPr lang="en-US" sz="1350" dirty="0"/>
            </a:br>
            <a:br>
              <a:rPr lang="en-US" sz="1350" dirty="0"/>
            </a:br>
            <a:endParaRPr lang="en-US" sz="1350" dirty="0"/>
          </a:p>
          <a:p>
            <a:pPr>
              <a:buFont typeface="Arial" panose="020B0604020202020204" pitchFamily="34" charset="0"/>
              <a:buChar char="•"/>
            </a:pPr>
            <a:endParaRPr lang="en-US" sz="1350" dirty="0"/>
          </a:p>
          <a:p>
            <a:pPr>
              <a:buFont typeface="Arial" panose="020B0604020202020204" pitchFamily="34" charset="0"/>
              <a:buChar char="•"/>
            </a:pPr>
            <a:endParaRPr lang="en-US" sz="1350" dirty="0"/>
          </a:p>
          <a:p>
            <a:pPr>
              <a:buFont typeface="Arial" panose="020B0604020202020204" pitchFamily="34" charset="0"/>
              <a:buChar char="•"/>
            </a:pPr>
            <a:endParaRPr lang="en-US" sz="1350" dirty="0"/>
          </a:p>
        </p:txBody>
      </p:sp>
      <p:pic>
        <p:nvPicPr>
          <p:cNvPr id="5" name="Picture 4">
            <a:extLst>
              <a:ext uri="{FF2B5EF4-FFF2-40B4-BE49-F238E27FC236}">
                <a16:creationId xmlns:a16="http://schemas.microsoft.com/office/drawing/2014/main" id="{72F9C8C7-1CA4-72BA-975B-37857F3F1A07}"/>
              </a:ext>
            </a:extLst>
          </p:cNvPr>
          <p:cNvPicPr>
            <a:picLocks noChangeAspect="1"/>
          </p:cNvPicPr>
          <p:nvPr/>
        </p:nvPicPr>
        <p:blipFill>
          <a:blip r:embed="rId2"/>
          <a:stretch>
            <a:fillRect/>
          </a:stretch>
        </p:blipFill>
        <p:spPr>
          <a:xfrm>
            <a:off x="4809054" y="2290371"/>
            <a:ext cx="1057429" cy="1093395"/>
          </a:xfrm>
          <a:prstGeom prst="rect">
            <a:avLst/>
          </a:prstGeom>
        </p:spPr>
      </p:pic>
      <p:pic>
        <p:nvPicPr>
          <p:cNvPr id="7" name="Picture 6">
            <a:extLst>
              <a:ext uri="{FF2B5EF4-FFF2-40B4-BE49-F238E27FC236}">
                <a16:creationId xmlns:a16="http://schemas.microsoft.com/office/drawing/2014/main" id="{3E322A0F-3CB4-855D-A74A-ACB13B607BCB}"/>
              </a:ext>
            </a:extLst>
          </p:cNvPr>
          <p:cNvPicPr>
            <a:picLocks noChangeAspect="1"/>
          </p:cNvPicPr>
          <p:nvPr/>
        </p:nvPicPr>
        <p:blipFill>
          <a:blip r:embed="rId3"/>
          <a:stretch>
            <a:fillRect/>
          </a:stretch>
        </p:blipFill>
        <p:spPr>
          <a:xfrm>
            <a:off x="3277520" y="2290371"/>
            <a:ext cx="1057428" cy="1096725"/>
          </a:xfrm>
          <a:prstGeom prst="rect">
            <a:avLst/>
          </a:prstGeom>
        </p:spPr>
      </p:pic>
      <p:pic>
        <p:nvPicPr>
          <p:cNvPr id="14" name="Picture 13">
            <a:extLst>
              <a:ext uri="{FF2B5EF4-FFF2-40B4-BE49-F238E27FC236}">
                <a16:creationId xmlns:a16="http://schemas.microsoft.com/office/drawing/2014/main" id="{E96FEA89-2899-F275-62BC-4A3B54F7643D}"/>
              </a:ext>
            </a:extLst>
          </p:cNvPr>
          <p:cNvPicPr>
            <a:picLocks noChangeAspect="1"/>
          </p:cNvPicPr>
          <p:nvPr/>
        </p:nvPicPr>
        <p:blipFill>
          <a:blip r:embed="rId4"/>
          <a:stretch>
            <a:fillRect/>
          </a:stretch>
        </p:blipFill>
        <p:spPr>
          <a:xfrm>
            <a:off x="2165524" y="4087615"/>
            <a:ext cx="4463624" cy="1398173"/>
          </a:xfrm>
          <a:prstGeom prst="rect">
            <a:avLst/>
          </a:prstGeom>
        </p:spPr>
      </p:pic>
    </p:spTree>
    <p:extLst>
      <p:ext uri="{BB962C8B-B14F-4D97-AF65-F5344CB8AC3E}">
        <p14:creationId xmlns:p14="http://schemas.microsoft.com/office/powerpoint/2010/main" val="28408964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12320E-2C07-A257-10D0-ECCA111A59BB}"/>
            </a:ext>
          </a:extLst>
        </p:cNvPr>
        <p:cNvGrpSpPr/>
        <p:nvPr/>
      </p:nvGrpSpPr>
      <p:grpSpPr>
        <a:xfrm>
          <a:off x="0" y="0"/>
          <a:ext cx="0" cy="0"/>
          <a:chOff x="0" y="0"/>
          <a:chExt cx="0" cy="0"/>
        </a:xfrm>
      </p:grpSpPr>
      <p:sp>
        <p:nvSpPr>
          <p:cNvPr id="9" name="Title 8">
            <a:extLst>
              <a:ext uri="{FF2B5EF4-FFF2-40B4-BE49-F238E27FC236}">
                <a16:creationId xmlns:a16="http://schemas.microsoft.com/office/drawing/2014/main" id="{EC70FEA1-3C94-F4CC-7386-000D92CCDA25}"/>
              </a:ext>
            </a:extLst>
          </p:cNvPr>
          <p:cNvSpPr>
            <a:spLocks noGrp="1"/>
          </p:cNvSpPr>
          <p:nvPr>
            <p:ph type="title"/>
          </p:nvPr>
        </p:nvSpPr>
        <p:spPr>
          <a:xfrm>
            <a:off x="481330" y="3026298"/>
            <a:ext cx="8178790" cy="665705"/>
          </a:xfrm>
        </p:spPr>
        <p:txBody>
          <a:bodyPr>
            <a:normAutofit fontScale="90000"/>
          </a:bodyPr>
          <a:lstStyle/>
          <a:p>
            <a:pPr algn="ctr"/>
            <a:r>
              <a:rPr lang="en-US" b="1" dirty="0">
                <a:solidFill>
                  <a:schemeClr val="accent1">
                    <a:lumMod val="75000"/>
                  </a:schemeClr>
                </a:solidFill>
              </a:rPr>
              <a:t>Dimensionality Reduction</a:t>
            </a:r>
          </a:p>
        </p:txBody>
      </p:sp>
    </p:spTree>
    <p:extLst>
      <p:ext uri="{BB962C8B-B14F-4D97-AF65-F5344CB8AC3E}">
        <p14:creationId xmlns:p14="http://schemas.microsoft.com/office/powerpoint/2010/main" val="27486886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497972-1316-C8B3-0E3B-4B0886ECBDEB}"/>
              </a:ext>
            </a:extLst>
          </p:cNvPr>
          <p:cNvSpPr>
            <a:spLocks noGrp="1"/>
          </p:cNvSpPr>
          <p:nvPr>
            <p:ph type="title"/>
          </p:nvPr>
        </p:nvSpPr>
        <p:spPr>
          <a:xfrm>
            <a:off x="2749048" y="624110"/>
            <a:ext cx="3855306" cy="716078"/>
          </a:xfrm>
        </p:spPr>
        <p:txBody>
          <a:bodyPr>
            <a:normAutofit fontScale="90000"/>
          </a:bodyPr>
          <a:lstStyle/>
          <a:p>
            <a:r>
              <a:rPr lang="en-IN" sz="3200" dirty="0">
                <a:latin typeface="Abadi" panose="020B0604020104020204" pitchFamily="34" charset="0"/>
              </a:rPr>
              <a:t>Executive Summary</a:t>
            </a:r>
          </a:p>
        </p:txBody>
      </p:sp>
      <p:sp>
        <p:nvSpPr>
          <p:cNvPr id="3" name="Content Placeholder 2">
            <a:extLst>
              <a:ext uri="{FF2B5EF4-FFF2-40B4-BE49-F238E27FC236}">
                <a16:creationId xmlns:a16="http://schemas.microsoft.com/office/drawing/2014/main" id="{9FF5F0EF-FAD1-5C31-425C-4282120CA7F8}"/>
              </a:ext>
            </a:extLst>
          </p:cNvPr>
          <p:cNvSpPr>
            <a:spLocks noGrp="1"/>
          </p:cNvSpPr>
          <p:nvPr>
            <p:ph idx="1"/>
          </p:nvPr>
        </p:nvSpPr>
        <p:spPr>
          <a:xfrm>
            <a:off x="942320" y="1340188"/>
            <a:ext cx="7468763" cy="5053631"/>
          </a:xfrm>
        </p:spPr>
        <p:txBody>
          <a:bodyPr>
            <a:normAutofit fontScale="92500" lnSpcReduction="10000"/>
          </a:bodyPr>
          <a:lstStyle/>
          <a:p>
            <a:r>
              <a:rPr lang="en-US" sz="2600" b="1" dirty="0"/>
              <a:t>Overview</a:t>
            </a:r>
          </a:p>
          <a:p>
            <a:pPr marL="0" indent="0">
              <a:buNone/>
            </a:pPr>
            <a:r>
              <a:rPr lang="en-US" sz="2000" dirty="0"/>
              <a:t>This project addresses a common real-world challenge in machine learning: building effective classification systems using </a:t>
            </a:r>
            <a:r>
              <a:rPr lang="en-US" sz="2000" b="1" dirty="0"/>
              <a:t>unlabeled data</a:t>
            </a:r>
            <a:r>
              <a:rPr lang="en-US" sz="2000" dirty="0"/>
              <a:t>.</a:t>
            </a:r>
          </a:p>
          <a:p>
            <a:pPr marL="0" indent="0">
              <a:buNone/>
            </a:pPr>
            <a:r>
              <a:rPr lang="en-US" sz="2000" dirty="0"/>
              <a:t>The central objective is to develop a robust two-step pipeline that can </a:t>
            </a:r>
            <a:r>
              <a:rPr lang="en-US" sz="2000" b="1" dirty="0"/>
              <a:t>automatically generate labels</a:t>
            </a:r>
            <a:r>
              <a:rPr lang="en-US" sz="2000" dirty="0"/>
              <a:t> from raw datasets in the first step through unsupervised techniques </a:t>
            </a:r>
            <a:r>
              <a:rPr lang="en-US" sz="2000" b="1" dirty="0"/>
              <a:t>(clustering)</a:t>
            </a:r>
            <a:r>
              <a:rPr lang="en-US" sz="2000" dirty="0"/>
              <a:t> and subsequently train accurate </a:t>
            </a:r>
            <a:r>
              <a:rPr lang="en-US" sz="2000" b="1" dirty="0"/>
              <a:t>classifiers</a:t>
            </a:r>
            <a:r>
              <a:rPr lang="en-US" sz="2000" dirty="0"/>
              <a:t> based on those labels in the next step.</a:t>
            </a:r>
          </a:p>
          <a:p>
            <a:r>
              <a:rPr lang="en-US" sz="2600" b="1" dirty="0"/>
              <a:t>Context</a:t>
            </a:r>
          </a:p>
          <a:p>
            <a:pPr marL="0" indent="0">
              <a:buNone/>
            </a:pPr>
            <a:r>
              <a:rPr lang="en-US" sz="2100" dirty="0"/>
              <a:t>In many industry scenarios, clean, labeled datasets are scarce or expensive to obtain. This project simulates such conditions by providing two large, unlabeled datasets—one consisting of images (a subset of handwritten digits from the MNIST dataset) and another of text data(a set of 1500 text documents). The aim is to transform these datasets into labeled formats using intelligent machine learning methods, then build high-performing classifiers from the newly labeled data.</a:t>
            </a:r>
          </a:p>
          <a:p>
            <a:endParaRPr lang="en-IN" sz="2600" b="1" dirty="0"/>
          </a:p>
          <a:p>
            <a:endParaRPr lang="en-IN" sz="2000" dirty="0"/>
          </a:p>
        </p:txBody>
      </p:sp>
    </p:spTree>
    <p:extLst>
      <p:ext uri="{BB962C8B-B14F-4D97-AF65-F5344CB8AC3E}">
        <p14:creationId xmlns:p14="http://schemas.microsoft.com/office/powerpoint/2010/main" val="20184995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04732A-C3B8-F0E9-C69E-B908BECD6973}"/>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61FC7592-BF5D-8AC9-D225-EEFEE9864668}"/>
              </a:ext>
            </a:extLst>
          </p:cNvPr>
          <p:cNvSpPr txBox="1"/>
          <p:nvPr/>
        </p:nvSpPr>
        <p:spPr>
          <a:xfrm>
            <a:off x="481330" y="1291769"/>
            <a:ext cx="8178790" cy="3785652"/>
          </a:xfrm>
          <a:prstGeom prst="rect">
            <a:avLst/>
          </a:prstGeom>
          <a:noFill/>
        </p:spPr>
        <p:txBody>
          <a:bodyPr wrap="square">
            <a:spAutoFit/>
          </a:bodyPr>
          <a:lstStyle/>
          <a:p>
            <a:pPr marL="257175" indent="-257175">
              <a:buFont typeface="Wingdings" panose="05000000000000000000" pitchFamily="2" charset="2"/>
              <a:buChar char="Ø"/>
            </a:pPr>
            <a:r>
              <a:rPr lang="en-US" sz="1500" b="1" dirty="0"/>
              <a:t>What is PCA?</a:t>
            </a:r>
            <a:br>
              <a:rPr lang="en-US" sz="1500" dirty="0"/>
            </a:br>
            <a:r>
              <a:rPr lang="en-US" sz="1500" dirty="0"/>
              <a:t>Principal Component Analysis, is a statistical method used to reduce the dimensionality of a dataset while preserving as much of the original data's variance as possible. It transforms a large set of variables into a smaller set of new, orthogonal variables called principal components. These capture the most significant variations in the original data. </a:t>
            </a:r>
            <a:br>
              <a:rPr lang="en-US" sz="1500" dirty="0"/>
            </a:br>
            <a:endParaRPr lang="en-US" sz="1500" dirty="0"/>
          </a:p>
          <a:p>
            <a:pPr marL="257175" indent="-257175">
              <a:buFont typeface="Wingdings" panose="05000000000000000000" pitchFamily="2" charset="2"/>
              <a:buChar char="Ø"/>
            </a:pPr>
            <a:r>
              <a:rPr lang="en-US" sz="1500" b="1" dirty="0"/>
              <a:t>Purpose of PCA</a:t>
            </a:r>
            <a:br>
              <a:rPr lang="en-US" sz="1500" b="1" dirty="0"/>
            </a:br>
            <a:r>
              <a:rPr lang="en-US" sz="1500" b="1" dirty="0"/>
              <a:t>Dimensionality Reduction: </a:t>
            </a:r>
            <a:r>
              <a:rPr lang="en-US" sz="1500" dirty="0"/>
              <a:t>PCA aims to reduce the number of variables in a dataset without losing much information. This is useful for simplifying data, improving visualization, and speeding up machine learning models.</a:t>
            </a:r>
            <a:br>
              <a:rPr lang="en-US" sz="1500" dirty="0"/>
            </a:br>
            <a:br>
              <a:rPr lang="en-US" sz="1500" dirty="0">
                <a:solidFill>
                  <a:srgbClr val="C3C6D6"/>
                </a:solidFill>
                <a:latin typeface="Google Sans"/>
              </a:rPr>
            </a:br>
            <a:r>
              <a:rPr lang="en-US" sz="1500" b="1" dirty="0"/>
              <a:t>Data Compression:</a:t>
            </a:r>
            <a:r>
              <a:rPr lang="en-US" sz="1500" dirty="0">
                <a:solidFill>
                  <a:srgbClr val="C3C6D6"/>
                </a:solidFill>
                <a:latin typeface="Google Sans"/>
              </a:rPr>
              <a:t> </a:t>
            </a:r>
            <a:r>
              <a:rPr lang="en-US" sz="1500" dirty="0"/>
              <a:t>By identifying the principal components, PCA effectively compresses the data while preserving the most important patterns.</a:t>
            </a:r>
            <a:br>
              <a:rPr lang="en-US" sz="1500" b="1" dirty="0"/>
            </a:br>
            <a:br>
              <a:rPr lang="en-US" sz="1500" b="1" dirty="0"/>
            </a:br>
            <a:r>
              <a:rPr lang="en-US" sz="1500" b="1" dirty="0"/>
              <a:t>Data Exploration: </a:t>
            </a:r>
            <a:r>
              <a:rPr lang="en-US" sz="1500" dirty="0"/>
              <a:t>PCA helps in understanding the underlying structure of the data and identifying relationships between variables.</a:t>
            </a:r>
          </a:p>
        </p:txBody>
      </p:sp>
      <p:sp>
        <p:nvSpPr>
          <p:cNvPr id="3" name="TextBox 2">
            <a:extLst>
              <a:ext uri="{FF2B5EF4-FFF2-40B4-BE49-F238E27FC236}">
                <a16:creationId xmlns:a16="http://schemas.microsoft.com/office/drawing/2014/main" id="{D4C946FD-52E9-1D8F-335C-62DAD5F87CAA}"/>
              </a:ext>
            </a:extLst>
          </p:cNvPr>
          <p:cNvSpPr txBox="1"/>
          <p:nvPr/>
        </p:nvSpPr>
        <p:spPr>
          <a:xfrm>
            <a:off x="1717911" y="558742"/>
            <a:ext cx="4777270" cy="553998"/>
          </a:xfrm>
          <a:prstGeom prst="rect">
            <a:avLst/>
          </a:prstGeom>
          <a:noFill/>
        </p:spPr>
        <p:txBody>
          <a:bodyPr wrap="none" rtlCol="0">
            <a:spAutoFit/>
          </a:bodyPr>
          <a:lstStyle/>
          <a:p>
            <a:r>
              <a:rPr lang="en-US" sz="3000" b="1" u="sng" dirty="0">
                <a:solidFill>
                  <a:schemeClr val="tx2">
                    <a:lumMod val="90000"/>
                    <a:lumOff val="10000"/>
                  </a:schemeClr>
                </a:solidFill>
              </a:rPr>
              <a:t>Dimensionality Reduction</a:t>
            </a:r>
          </a:p>
        </p:txBody>
      </p:sp>
    </p:spTree>
    <p:extLst>
      <p:ext uri="{BB962C8B-B14F-4D97-AF65-F5344CB8AC3E}">
        <p14:creationId xmlns:p14="http://schemas.microsoft.com/office/powerpoint/2010/main" val="17238788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2F5A44-A0EB-20E5-481D-1521B406A2CA}"/>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12666E4B-29FD-F0DE-6358-A87B339FEA09}"/>
              </a:ext>
            </a:extLst>
          </p:cNvPr>
          <p:cNvSpPr txBox="1"/>
          <p:nvPr/>
        </p:nvSpPr>
        <p:spPr>
          <a:xfrm>
            <a:off x="481330" y="1620169"/>
            <a:ext cx="8178790" cy="4270400"/>
          </a:xfrm>
          <a:prstGeom prst="rect">
            <a:avLst/>
          </a:prstGeom>
          <a:noFill/>
        </p:spPr>
        <p:txBody>
          <a:bodyPr wrap="square">
            <a:spAutoFit/>
          </a:bodyPr>
          <a:lstStyle/>
          <a:p>
            <a:pPr marL="257175" indent="-257175">
              <a:buFont typeface="Wingdings" panose="05000000000000000000" pitchFamily="2" charset="2"/>
              <a:buChar char="Ø"/>
            </a:pPr>
            <a:endParaRPr lang="en-US" sz="1500" dirty="0">
              <a:solidFill>
                <a:prstClr val="black"/>
              </a:solidFill>
              <a:latin typeface="Aptos" panose="02110004020202020204"/>
            </a:endParaRPr>
          </a:p>
          <a:p>
            <a:pPr marL="257175" indent="-257175">
              <a:buFont typeface="Wingdings" panose="05000000000000000000" pitchFamily="2" charset="2"/>
              <a:buChar char="Ø"/>
            </a:pPr>
            <a:r>
              <a:rPr lang="en-US" sz="1650" b="1" dirty="0"/>
              <a:t>How PCA works?</a:t>
            </a:r>
            <a:br>
              <a:rPr lang="en-US" sz="1500" b="1" dirty="0"/>
            </a:br>
            <a:r>
              <a:rPr lang="en-US" sz="1500" b="1" dirty="0"/>
              <a:t>1. Standardization: </a:t>
            </a:r>
            <a:r>
              <a:rPr lang="en-US" sz="1500" dirty="0"/>
              <a:t>Ensures each variable has mean 0 and standard deviation of 1.</a:t>
            </a:r>
            <a:br>
              <a:rPr lang="en-US" sz="1500" dirty="0"/>
            </a:br>
            <a:br>
              <a:rPr lang="en-US" sz="1500" dirty="0"/>
            </a:br>
            <a:r>
              <a:rPr lang="en-US" sz="1500" b="1" dirty="0"/>
              <a:t>2.</a:t>
            </a:r>
            <a:r>
              <a:rPr lang="en-US" sz="1500" dirty="0"/>
              <a:t> </a:t>
            </a:r>
            <a:r>
              <a:rPr lang="en-US" sz="1500" b="1" dirty="0"/>
              <a:t>Covariance matrix calculation: </a:t>
            </a:r>
            <a:r>
              <a:rPr lang="en-US" sz="1500" dirty="0"/>
              <a:t>PCA calculates the covariance matrix of the standardized data, which represents the relationships between the variables. </a:t>
            </a:r>
            <a:br>
              <a:rPr lang="en-US" sz="1500" dirty="0"/>
            </a:br>
            <a:br>
              <a:rPr lang="en-US" sz="1500" dirty="0"/>
            </a:br>
            <a:r>
              <a:rPr lang="en-US" sz="1500" b="1" dirty="0"/>
              <a:t>3. Eigenvalue and Eigenvector Calculation: </a:t>
            </a:r>
            <a:r>
              <a:rPr lang="en-US" sz="1500" dirty="0"/>
              <a:t>The covariance matrix is then used to find its eigen values and eigenvectors. </a:t>
            </a:r>
            <a:br>
              <a:rPr lang="en-US" sz="1500" dirty="0"/>
            </a:br>
            <a:br>
              <a:rPr lang="en-US" sz="1500" dirty="0"/>
            </a:br>
            <a:r>
              <a:rPr lang="en-US" sz="1500" b="1" dirty="0"/>
              <a:t>4. Principal Component Selection: </a:t>
            </a:r>
            <a:r>
              <a:rPr lang="en-US" sz="1500" dirty="0"/>
              <a:t>The eigenvectors corresponding to the highest eigenvalues are selected as the principal components. These eigenvectors represent the directions of maximum variance in the data. </a:t>
            </a:r>
            <a:br>
              <a:rPr lang="en-US" sz="1500" dirty="0"/>
            </a:br>
            <a:br>
              <a:rPr lang="en-US" sz="1500" dirty="0"/>
            </a:br>
            <a:r>
              <a:rPr lang="en-US" sz="1500" b="1" dirty="0"/>
              <a:t>5. Data Transformation: </a:t>
            </a:r>
            <a:r>
              <a:rPr lang="en-US" sz="1500" dirty="0"/>
              <a:t>The original data is transformed into the new coordinate system defined by the principal components.</a:t>
            </a:r>
          </a:p>
          <a:p>
            <a:pPr marL="257175" indent="-257175">
              <a:buFont typeface="Wingdings" panose="05000000000000000000" pitchFamily="2" charset="2"/>
              <a:buChar char="Ø"/>
            </a:pPr>
            <a:endParaRPr lang="en-US" sz="1500" dirty="0"/>
          </a:p>
          <a:p>
            <a:pPr marL="257175" indent="-257175">
              <a:buFont typeface="Wingdings" panose="05000000000000000000" pitchFamily="2" charset="2"/>
              <a:buChar char="Ø"/>
            </a:pPr>
            <a:endParaRPr lang="en-US" sz="1500" b="1" dirty="0"/>
          </a:p>
        </p:txBody>
      </p:sp>
      <p:sp>
        <p:nvSpPr>
          <p:cNvPr id="3" name="TextBox 2">
            <a:extLst>
              <a:ext uri="{FF2B5EF4-FFF2-40B4-BE49-F238E27FC236}">
                <a16:creationId xmlns:a16="http://schemas.microsoft.com/office/drawing/2014/main" id="{DD337704-261B-76F9-B299-EBFAF3BD32AB}"/>
              </a:ext>
            </a:extLst>
          </p:cNvPr>
          <p:cNvSpPr txBox="1"/>
          <p:nvPr/>
        </p:nvSpPr>
        <p:spPr>
          <a:xfrm>
            <a:off x="2374045" y="907750"/>
            <a:ext cx="4777270" cy="553998"/>
          </a:xfrm>
          <a:prstGeom prst="rect">
            <a:avLst/>
          </a:prstGeom>
          <a:noFill/>
        </p:spPr>
        <p:txBody>
          <a:bodyPr wrap="none" rtlCol="0">
            <a:spAutoFit/>
          </a:bodyPr>
          <a:lstStyle/>
          <a:p>
            <a:r>
              <a:rPr lang="en-US" sz="3000" b="1" u="sng" dirty="0">
                <a:solidFill>
                  <a:schemeClr val="tx2">
                    <a:lumMod val="90000"/>
                    <a:lumOff val="10000"/>
                  </a:schemeClr>
                </a:solidFill>
              </a:rPr>
              <a:t>Dimensionality Reduction</a:t>
            </a:r>
          </a:p>
        </p:txBody>
      </p:sp>
    </p:spTree>
    <p:extLst>
      <p:ext uri="{BB962C8B-B14F-4D97-AF65-F5344CB8AC3E}">
        <p14:creationId xmlns:p14="http://schemas.microsoft.com/office/powerpoint/2010/main" val="396769916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4B976C-2CD6-6CB6-6771-1A9E3B0C8581}"/>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15EE5C53-0883-23E5-6DF1-CAF630905664}"/>
              </a:ext>
            </a:extLst>
          </p:cNvPr>
          <p:cNvSpPr txBox="1"/>
          <p:nvPr/>
        </p:nvSpPr>
        <p:spPr>
          <a:xfrm>
            <a:off x="481331" y="1688376"/>
            <a:ext cx="8178790" cy="3347070"/>
          </a:xfrm>
          <a:prstGeom prst="rect">
            <a:avLst/>
          </a:prstGeom>
          <a:noFill/>
        </p:spPr>
        <p:txBody>
          <a:bodyPr wrap="square">
            <a:spAutoFit/>
          </a:bodyPr>
          <a:lstStyle/>
          <a:p>
            <a:pPr marL="257175" indent="-257175">
              <a:buFont typeface="Wingdings" panose="05000000000000000000" pitchFamily="2" charset="2"/>
              <a:buChar char="Ø"/>
            </a:pPr>
            <a:endParaRPr lang="en-US" sz="1500" b="1" dirty="0"/>
          </a:p>
          <a:p>
            <a:pPr marL="257175" indent="-257175">
              <a:buFont typeface="Wingdings" panose="05000000000000000000" pitchFamily="2" charset="2"/>
              <a:buChar char="Ø"/>
            </a:pPr>
            <a:r>
              <a:rPr lang="en-US" sz="1650" b="1" dirty="0"/>
              <a:t>Why PCA is chosen?</a:t>
            </a:r>
            <a:br>
              <a:rPr lang="en-US" sz="1500" dirty="0"/>
            </a:br>
            <a:br>
              <a:rPr lang="en-US" sz="1500" dirty="0"/>
            </a:br>
            <a:r>
              <a:rPr lang="en-US" sz="1500" b="1" dirty="0"/>
              <a:t>1. Simplified Data: </a:t>
            </a:r>
            <a:r>
              <a:rPr lang="en-US" sz="1500" dirty="0"/>
              <a:t> Reduced dimensionality makes it easier to visualize and analyze high-dimensional data. </a:t>
            </a:r>
            <a:br>
              <a:rPr lang="en-US" sz="1500" dirty="0"/>
            </a:br>
            <a:br>
              <a:rPr lang="en-US" sz="1500" dirty="0"/>
            </a:br>
            <a:r>
              <a:rPr lang="en-US" sz="1500" b="1" dirty="0"/>
              <a:t>2. Improved Model Performance:</a:t>
            </a:r>
            <a:r>
              <a:rPr lang="en-US" sz="1500" dirty="0"/>
              <a:t> By reducing irrelevant features, PCA can improve the performance of machine learning models hence in this use-case improving the quality of the resulting clusters.</a:t>
            </a:r>
            <a:br>
              <a:rPr lang="en-US" sz="1500" dirty="0"/>
            </a:br>
            <a:br>
              <a:rPr lang="en-US" sz="1500" b="1" dirty="0"/>
            </a:br>
            <a:r>
              <a:rPr lang="en-US" sz="1500" b="1" dirty="0"/>
              <a:t>3. Feature Selection: </a:t>
            </a:r>
            <a:r>
              <a:rPr lang="en-US" sz="1500" dirty="0"/>
              <a:t>PCA</a:t>
            </a:r>
            <a:r>
              <a:rPr lang="en-US" sz="1500" b="1" dirty="0"/>
              <a:t> </a:t>
            </a:r>
            <a:r>
              <a:rPr lang="en-US" sz="1500" dirty="0"/>
              <a:t>can be used to identify the most important features in a dataset. </a:t>
            </a:r>
            <a:br>
              <a:rPr lang="en-US" sz="1500" b="1" dirty="0"/>
            </a:br>
            <a:br>
              <a:rPr lang="en-US" sz="1500" b="1" dirty="0"/>
            </a:br>
            <a:endParaRPr lang="en-US" sz="1500" b="1" dirty="0"/>
          </a:p>
        </p:txBody>
      </p:sp>
      <p:sp>
        <p:nvSpPr>
          <p:cNvPr id="3" name="TextBox 2">
            <a:extLst>
              <a:ext uri="{FF2B5EF4-FFF2-40B4-BE49-F238E27FC236}">
                <a16:creationId xmlns:a16="http://schemas.microsoft.com/office/drawing/2014/main" id="{80A494AB-93CB-BE77-0C2E-287D9C4C4EA6}"/>
              </a:ext>
            </a:extLst>
          </p:cNvPr>
          <p:cNvSpPr txBox="1"/>
          <p:nvPr/>
        </p:nvSpPr>
        <p:spPr>
          <a:xfrm>
            <a:off x="2374045" y="907750"/>
            <a:ext cx="4777270" cy="553998"/>
          </a:xfrm>
          <a:prstGeom prst="rect">
            <a:avLst/>
          </a:prstGeom>
          <a:noFill/>
        </p:spPr>
        <p:txBody>
          <a:bodyPr wrap="none" rtlCol="0">
            <a:spAutoFit/>
          </a:bodyPr>
          <a:lstStyle/>
          <a:p>
            <a:r>
              <a:rPr lang="en-US" sz="3000" b="1" u="sng" dirty="0">
                <a:solidFill>
                  <a:schemeClr val="tx2">
                    <a:lumMod val="90000"/>
                    <a:lumOff val="10000"/>
                  </a:schemeClr>
                </a:solidFill>
              </a:rPr>
              <a:t>Dimensionality Reduction</a:t>
            </a:r>
          </a:p>
        </p:txBody>
      </p:sp>
    </p:spTree>
    <p:extLst>
      <p:ext uri="{BB962C8B-B14F-4D97-AF65-F5344CB8AC3E}">
        <p14:creationId xmlns:p14="http://schemas.microsoft.com/office/powerpoint/2010/main" val="230134837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D59196-E3EE-9EF1-2A7F-64C2DDB03AA9}"/>
            </a:ext>
          </a:extLst>
        </p:cNvPr>
        <p:cNvGrpSpPr/>
        <p:nvPr/>
      </p:nvGrpSpPr>
      <p:grpSpPr>
        <a:xfrm>
          <a:off x="0" y="0"/>
          <a:ext cx="0" cy="0"/>
          <a:chOff x="0" y="0"/>
          <a:chExt cx="0" cy="0"/>
        </a:xfrm>
      </p:grpSpPr>
      <p:sp>
        <p:nvSpPr>
          <p:cNvPr id="9" name="Title 8">
            <a:extLst>
              <a:ext uri="{FF2B5EF4-FFF2-40B4-BE49-F238E27FC236}">
                <a16:creationId xmlns:a16="http://schemas.microsoft.com/office/drawing/2014/main" id="{A9A44A78-1C12-4014-224D-57AA59298BF8}"/>
              </a:ext>
            </a:extLst>
          </p:cNvPr>
          <p:cNvSpPr>
            <a:spLocks noGrp="1"/>
          </p:cNvSpPr>
          <p:nvPr>
            <p:ph type="title"/>
          </p:nvPr>
        </p:nvSpPr>
        <p:spPr>
          <a:xfrm>
            <a:off x="481330" y="3026298"/>
            <a:ext cx="8178790" cy="665705"/>
          </a:xfrm>
        </p:spPr>
        <p:txBody>
          <a:bodyPr>
            <a:normAutofit fontScale="90000"/>
          </a:bodyPr>
          <a:lstStyle/>
          <a:p>
            <a:pPr algn="ctr"/>
            <a:r>
              <a:rPr lang="en-US" b="1" dirty="0">
                <a:solidFill>
                  <a:schemeClr val="accent1">
                    <a:lumMod val="75000"/>
                  </a:schemeClr>
                </a:solidFill>
              </a:rPr>
              <a:t>Clustering</a:t>
            </a:r>
          </a:p>
        </p:txBody>
      </p:sp>
    </p:spTree>
    <p:extLst>
      <p:ext uri="{BB962C8B-B14F-4D97-AF65-F5344CB8AC3E}">
        <p14:creationId xmlns:p14="http://schemas.microsoft.com/office/powerpoint/2010/main" val="41962364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7EC49D-0254-D1B8-CACE-C8511798079C}"/>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40368C71-1ED4-14FC-3C18-5D80CAA019D3}"/>
              </a:ext>
            </a:extLst>
          </p:cNvPr>
          <p:cNvSpPr txBox="1"/>
          <p:nvPr/>
        </p:nvSpPr>
        <p:spPr>
          <a:xfrm>
            <a:off x="481330" y="1289641"/>
            <a:ext cx="8178790" cy="4507709"/>
          </a:xfrm>
          <a:prstGeom prst="rect">
            <a:avLst/>
          </a:prstGeom>
          <a:noFill/>
        </p:spPr>
        <p:txBody>
          <a:bodyPr wrap="square">
            <a:spAutoFit/>
          </a:bodyPr>
          <a:lstStyle/>
          <a:p>
            <a:pPr marL="257175" indent="-257175">
              <a:buFont typeface="Wingdings" panose="05000000000000000000" pitchFamily="2" charset="2"/>
              <a:buChar char="Ø"/>
            </a:pPr>
            <a:endParaRPr lang="en-US" sz="1500" b="1" dirty="0"/>
          </a:p>
          <a:p>
            <a:pPr marL="257175" indent="-257175">
              <a:buFont typeface="Wingdings" panose="05000000000000000000" pitchFamily="2" charset="2"/>
              <a:buChar char="Ø"/>
            </a:pPr>
            <a:r>
              <a:rPr lang="en-US" sz="1650" b="1" dirty="0"/>
              <a:t>What is K-Means Clustering?</a:t>
            </a:r>
            <a:br>
              <a:rPr lang="en-US" sz="1650" b="1" dirty="0"/>
            </a:br>
            <a:r>
              <a:rPr lang="en-US" sz="1600" dirty="0"/>
              <a:t>K-means clustering is an unsupervised machine learning algorithm used to group similar data points into clusters. It aims to partition a dataset into a specified number of clusters, denoted as 'k', where each data point belongs to the cluster with the nearest mean (centroid). The algorithm iteratively minimizes the sum of distances between data points and their respective cluster centroids. </a:t>
            </a:r>
            <a:br>
              <a:rPr lang="en-US" sz="1500" dirty="0"/>
            </a:br>
            <a:endParaRPr lang="en-US" sz="1500" dirty="0"/>
          </a:p>
          <a:p>
            <a:pPr marL="257175" indent="-257175">
              <a:lnSpc>
                <a:spcPct val="120000"/>
              </a:lnSpc>
              <a:buFont typeface="Wingdings" panose="05000000000000000000" pitchFamily="2" charset="2"/>
              <a:buChar char="Ø"/>
            </a:pPr>
            <a:r>
              <a:rPr lang="en-US" sz="1500" b="1" dirty="0"/>
              <a:t>Key Characteristics of K-Means Clustering:</a:t>
            </a:r>
            <a:br>
              <a:rPr lang="en-US" sz="1500" dirty="0"/>
            </a:br>
            <a:r>
              <a:rPr lang="en-US" sz="1500" b="1" dirty="0"/>
              <a:t>1. Unsupervised:</a:t>
            </a:r>
            <a:r>
              <a:rPr lang="en-US" sz="1500" dirty="0"/>
              <a:t> It doesn't require labeled data; it discovers patterns within the data itself.</a:t>
            </a:r>
            <a:br>
              <a:rPr lang="en-US" sz="1500" dirty="0"/>
            </a:br>
            <a:r>
              <a:rPr lang="en-US" sz="1500" b="1" dirty="0"/>
              <a:t>2. Iterative:</a:t>
            </a:r>
            <a:r>
              <a:rPr lang="en-US" sz="1500" dirty="0"/>
              <a:t> It repeatedly refines the cluster assignments and centroid positions. </a:t>
            </a:r>
            <a:br>
              <a:rPr lang="en-US" sz="1500" dirty="0"/>
            </a:br>
            <a:r>
              <a:rPr lang="en-US" sz="1500" b="1" dirty="0"/>
              <a:t>3.</a:t>
            </a:r>
            <a:r>
              <a:rPr lang="en-US" sz="1500" dirty="0"/>
              <a:t> </a:t>
            </a:r>
            <a:r>
              <a:rPr lang="en-US" sz="1500" b="1" dirty="0"/>
              <a:t>Centroid-based:</a:t>
            </a:r>
            <a:r>
              <a:rPr lang="en-US" sz="1500" dirty="0"/>
              <a:t> Each cluster is represented by its centroid, which is the mean of the data points in that cluster.</a:t>
            </a:r>
            <a:br>
              <a:rPr lang="en-US" sz="1500" dirty="0"/>
            </a:br>
            <a:r>
              <a:rPr lang="en-US" sz="1500" b="1" dirty="0"/>
              <a:t>4. Distance-based:</a:t>
            </a:r>
            <a:r>
              <a:rPr lang="en-US" sz="1500" dirty="0"/>
              <a:t> The algorithm relies on a distance metric to determine the closeness of data points to centroids.</a:t>
            </a:r>
            <a:br>
              <a:rPr lang="en-US" sz="1500" dirty="0"/>
            </a:br>
            <a:r>
              <a:rPr lang="en-US" sz="1500" b="1" dirty="0"/>
              <a:t>5.</a:t>
            </a:r>
            <a:r>
              <a:rPr lang="en-US" sz="1500" dirty="0"/>
              <a:t> </a:t>
            </a:r>
            <a:r>
              <a:rPr lang="en-US" sz="1500" b="1" dirty="0"/>
              <a:t>Requires 'k':</a:t>
            </a:r>
            <a:r>
              <a:rPr lang="en-US" sz="1500" dirty="0"/>
              <a:t> The number of clusters (k) needs to be specified beforehand. </a:t>
            </a:r>
          </a:p>
        </p:txBody>
      </p:sp>
      <p:sp>
        <p:nvSpPr>
          <p:cNvPr id="9" name="TextBox 8">
            <a:extLst>
              <a:ext uri="{FF2B5EF4-FFF2-40B4-BE49-F238E27FC236}">
                <a16:creationId xmlns:a16="http://schemas.microsoft.com/office/drawing/2014/main" id="{9C5F002D-B560-E7E3-2F2E-F14FEE7C04B6}"/>
              </a:ext>
            </a:extLst>
          </p:cNvPr>
          <p:cNvSpPr txBox="1"/>
          <p:nvPr/>
        </p:nvSpPr>
        <p:spPr>
          <a:xfrm>
            <a:off x="2374045" y="907750"/>
            <a:ext cx="3600666" cy="553998"/>
          </a:xfrm>
          <a:prstGeom prst="rect">
            <a:avLst/>
          </a:prstGeom>
          <a:noFill/>
        </p:spPr>
        <p:txBody>
          <a:bodyPr wrap="none" rtlCol="0">
            <a:spAutoFit/>
          </a:bodyPr>
          <a:lstStyle/>
          <a:p>
            <a:r>
              <a:rPr lang="en-US" sz="3000" b="1" u="sng" dirty="0">
                <a:solidFill>
                  <a:schemeClr val="tx2">
                    <a:lumMod val="90000"/>
                    <a:lumOff val="10000"/>
                  </a:schemeClr>
                </a:solidFill>
              </a:rPr>
              <a:t>K-Means Clustering</a:t>
            </a:r>
          </a:p>
        </p:txBody>
      </p:sp>
    </p:spTree>
    <p:extLst>
      <p:ext uri="{BB962C8B-B14F-4D97-AF65-F5344CB8AC3E}">
        <p14:creationId xmlns:p14="http://schemas.microsoft.com/office/powerpoint/2010/main" val="169748944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8D4132-DC17-7F18-5C66-987265412824}"/>
            </a:ext>
          </a:extLst>
        </p:cNvPr>
        <p:cNvGrpSpPr/>
        <p:nvPr/>
      </p:nvGrpSpPr>
      <p:grpSpPr>
        <a:xfrm>
          <a:off x="0" y="0"/>
          <a:ext cx="0" cy="0"/>
          <a:chOff x="0" y="0"/>
          <a:chExt cx="0" cy="0"/>
        </a:xfrm>
      </p:grpSpPr>
      <p:sp>
        <p:nvSpPr>
          <p:cNvPr id="9" name="TextBox 8">
            <a:extLst>
              <a:ext uri="{FF2B5EF4-FFF2-40B4-BE49-F238E27FC236}">
                <a16:creationId xmlns:a16="http://schemas.microsoft.com/office/drawing/2014/main" id="{CC0130C5-076C-2199-674E-F0B07CAE8AC2}"/>
              </a:ext>
            </a:extLst>
          </p:cNvPr>
          <p:cNvSpPr txBox="1"/>
          <p:nvPr/>
        </p:nvSpPr>
        <p:spPr>
          <a:xfrm>
            <a:off x="2374045" y="907750"/>
            <a:ext cx="3877472" cy="553998"/>
          </a:xfrm>
          <a:prstGeom prst="rect">
            <a:avLst/>
          </a:prstGeom>
          <a:noFill/>
        </p:spPr>
        <p:txBody>
          <a:bodyPr wrap="none" rtlCol="0">
            <a:spAutoFit/>
          </a:bodyPr>
          <a:lstStyle/>
          <a:p>
            <a:r>
              <a:rPr lang="en-US" sz="3000" b="1" u="sng">
                <a:solidFill>
                  <a:schemeClr val="tx2">
                    <a:lumMod val="90000"/>
                    <a:lumOff val="10000"/>
                  </a:schemeClr>
                </a:solidFill>
              </a:rPr>
              <a:t>Cluster Visualization</a:t>
            </a:r>
            <a:endParaRPr lang="en-US" sz="3000" b="1" u="sng" dirty="0">
              <a:solidFill>
                <a:schemeClr val="tx2">
                  <a:lumMod val="90000"/>
                  <a:lumOff val="10000"/>
                </a:schemeClr>
              </a:solidFill>
            </a:endParaRPr>
          </a:p>
        </p:txBody>
      </p:sp>
      <p:pic>
        <p:nvPicPr>
          <p:cNvPr id="4098" name="Picture 2">
            <a:extLst>
              <a:ext uri="{FF2B5EF4-FFF2-40B4-BE49-F238E27FC236}">
                <a16:creationId xmlns:a16="http://schemas.microsoft.com/office/drawing/2014/main" id="{D6D7B7C0-DD3E-35DE-F86B-827632FBAD5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138" y="1485127"/>
            <a:ext cx="4008689" cy="3182517"/>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BB1F5FB8-14A1-6544-9207-4D451A7142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50827" y="1429274"/>
            <a:ext cx="4008689" cy="314148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632A7AF6-4705-EA45-510B-C0E30D5CDC0B}"/>
              </a:ext>
            </a:extLst>
          </p:cNvPr>
          <p:cNvSpPr txBox="1"/>
          <p:nvPr/>
        </p:nvSpPr>
        <p:spPr>
          <a:xfrm>
            <a:off x="618515" y="4606148"/>
            <a:ext cx="7107945" cy="1018227"/>
          </a:xfrm>
          <a:prstGeom prst="rect">
            <a:avLst/>
          </a:prstGeom>
          <a:noFill/>
        </p:spPr>
        <p:txBody>
          <a:bodyPr wrap="square">
            <a:spAutoFit/>
          </a:bodyPr>
          <a:lstStyle/>
          <a:p>
            <a:pPr marL="285750" indent="-285750">
              <a:spcAft>
                <a:spcPts val="506"/>
              </a:spcAft>
              <a:buFont typeface="Arial" panose="020B0604020202020204" pitchFamily="34" charset="0"/>
              <a:buChar char="•"/>
            </a:pPr>
            <a:r>
              <a:rPr lang="en-US" sz="1400" dirty="0"/>
              <a:t>PCA visualization: clusters are overlapping significantly, suggesting PCA alone isn't effective in clearly separating the digits.</a:t>
            </a:r>
          </a:p>
          <a:p>
            <a:pPr marL="285750" indent="-285750">
              <a:spcAft>
                <a:spcPts val="506"/>
              </a:spcAft>
              <a:buFont typeface="Arial" panose="020B0604020202020204" pitchFamily="34" charset="0"/>
              <a:buChar char="•"/>
            </a:pPr>
            <a:r>
              <a:rPr lang="en-US" sz="1400" dirty="0"/>
              <a:t>t-SNE visualization: excellent clear separation among clusters, indicating that data contains well-separated groups if processed appropriately.</a:t>
            </a:r>
          </a:p>
        </p:txBody>
      </p:sp>
    </p:spTree>
    <p:extLst>
      <p:ext uri="{BB962C8B-B14F-4D97-AF65-F5344CB8AC3E}">
        <p14:creationId xmlns:p14="http://schemas.microsoft.com/office/powerpoint/2010/main" val="186475952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B9391C-FF94-F90B-25B7-6D926517F743}"/>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67D7A3FC-EF75-682D-EE90-BEE3247E22F5}"/>
                  </a:ext>
                </a:extLst>
              </p:cNvPr>
              <p:cNvSpPr txBox="1"/>
              <p:nvPr/>
            </p:nvSpPr>
            <p:spPr>
              <a:xfrm>
                <a:off x="481330" y="1289642"/>
                <a:ext cx="8178790" cy="4655121"/>
              </a:xfrm>
              <a:prstGeom prst="rect">
                <a:avLst/>
              </a:prstGeom>
              <a:noFill/>
            </p:spPr>
            <p:txBody>
              <a:bodyPr wrap="square">
                <a:spAutoFit/>
              </a:bodyPr>
              <a:lstStyle/>
              <a:p>
                <a:pPr marL="257175" indent="-257175">
                  <a:buFont typeface="Wingdings" panose="05000000000000000000" pitchFamily="2" charset="2"/>
                  <a:buChar char="Ø"/>
                </a:pPr>
                <a:endParaRPr lang="en-US" sz="1500" b="1" dirty="0"/>
              </a:p>
              <a:p>
                <a:pPr marL="257175" indent="-257175">
                  <a:buFont typeface="Wingdings" panose="05000000000000000000" pitchFamily="2" charset="2"/>
                  <a:buChar char="Ø"/>
                </a:pPr>
                <a:r>
                  <a:rPr lang="en-US" sz="1650" b="1" dirty="0"/>
                  <a:t>What is GMM Clustering?</a:t>
                </a:r>
                <a:br>
                  <a:rPr lang="en-US" sz="1650" b="1" dirty="0"/>
                </a:br>
                <a:r>
                  <a:rPr lang="en-US" sz="1500" b="1" dirty="0"/>
                  <a:t>Gaussian Mixture Model</a:t>
                </a:r>
                <a:r>
                  <a:rPr lang="en-US" sz="1500" dirty="0"/>
                  <a:t> is a probabilistic model that assumes all data points are generated from a mixture of several Gaussian distributions with unknown parameters. Unlike hard clustering methods like K-Means that assigns each data point to one cluster based on the closest centroid, GMMs perform soft clustering meaning each data point belongs to multiple clusters with certain probabilities. </a:t>
                </a:r>
                <a:br>
                  <a:rPr lang="en-US" sz="1500" dirty="0"/>
                </a:br>
                <a:endParaRPr lang="en-US" sz="1500" dirty="0"/>
              </a:p>
              <a:p>
                <a:pPr fontAlgn="base">
                  <a:spcAft>
                    <a:spcPts val="563"/>
                  </a:spcAft>
                </a:pPr>
                <a:r>
                  <a:rPr lang="en-US" sz="1500" dirty="0"/>
                  <a:t>The probability of data point ​ coming from Gaussian cluster k is expressed as</a:t>
                </a:r>
                <a:br>
                  <a:rPr lang="en-US" sz="1500" dirty="0"/>
                </a:br>
                <a:br>
                  <a:rPr lang="en-US" sz="1500" dirty="0"/>
                </a:br>
                <a:br>
                  <a:rPr lang="en-US" sz="1500" dirty="0"/>
                </a:br>
                <a:r>
                  <a:rPr lang="en-US" sz="1500" dirty="0"/>
                  <a:t>where:</a:t>
                </a:r>
              </a:p>
              <a:p>
                <a:pPr fontAlgn="base">
                  <a:spcAft>
                    <a:spcPts val="1350"/>
                  </a:spcAft>
                  <a:buFont typeface="Arial" panose="020B0604020202020204" pitchFamily="34" charset="0"/>
                  <a:buChar char="•"/>
                </a:pPr>
                <a14:m>
                  <m:oMath xmlns:m="http://schemas.openxmlformats.org/officeDocument/2006/math">
                    <m:sSub>
                      <m:sSubPr>
                        <m:ctrlPr>
                          <a:rPr lang="en-US" sz="1500" i="1">
                            <a:latin typeface="Cambria Math" panose="02040503050406030204" pitchFamily="18" charset="0"/>
                          </a:rPr>
                        </m:ctrlPr>
                      </m:sSubPr>
                      <m:e>
                        <m:r>
                          <a:rPr lang="en-US" sz="1500">
                            <a:latin typeface="Cambria Math" panose="02040503050406030204" pitchFamily="18" charset="0"/>
                          </a:rPr>
                          <m:t>𝑧</m:t>
                        </m:r>
                      </m:e>
                      <m:sub>
                        <m:r>
                          <a:rPr lang="en-US" sz="1500">
                            <a:latin typeface="Cambria Math" panose="02040503050406030204" pitchFamily="18" charset="0"/>
                          </a:rPr>
                          <m:t>𝑛</m:t>
                        </m:r>
                      </m:sub>
                    </m:sSub>
                  </m:oMath>
                </a14:m>
                <a:r>
                  <a:rPr lang="en-US" sz="1500" dirty="0"/>
                  <a:t>=k is a latent variable indicating which Gaussian the point belongs to.</a:t>
                </a:r>
              </a:p>
              <a:p>
                <a:pPr fontAlgn="base">
                  <a:spcAft>
                    <a:spcPts val="1350"/>
                  </a:spcAft>
                  <a:buFont typeface="Arial" panose="020B0604020202020204" pitchFamily="34" charset="0"/>
                  <a:buChar char="•"/>
                </a:pPr>
                <a14:m>
                  <m:oMath xmlns:m="http://schemas.openxmlformats.org/officeDocument/2006/math">
                    <m:sSub>
                      <m:sSubPr>
                        <m:ctrlPr>
                          <a:rPr lang="en-US" sz="1500" i="1">
                            <a:latin typeface="Cambria Math" panose="02040503050406030204" pitchFamily="18" charset="0"/>
                          </a:rPr>
                        </m:ctrlPr>
                      </m:sSubPr>
                      <m:e>
                        <m:r>
                          <m:rPr>
                            <m:nor/>
                          </m:rPr>
                          <a:rPr lang="en-US" sz="1500" dirty="0"/>
                          <m:t>π</m:t>
                        </m:r>
                      </m:e>
                      <m:sub>
                        <m:r>
                          <m:rPr>
                            <m:sty m:val="p"/>
                          </m:rPr>
                          <a:rPr lang="en-US" sz="1500">
                            <a:latin typeface="Cambria Math" panose="02040503050406030204" pitchFamily="18" charset="0"/>
                          </a:rPr>
                          <m:t>k</m:t>
                        </m:r>
                      </m:sub>
                    </m:sSub>
                    <m:r>
                      <a:rPr lang="en-US" sz="1500">
                        <a:latin typeface="Cambria Math" panose="02040503050406030204" pitchFamily="18" charset="0"/>
                      </a:rPr>
                      <m:t> </m:t>
                    </m:r>
                  </m:oMath>
                </a14:m>
                <a:r>
                  <a:rPr lang="en-US" sz="1500" dirty="0"/>
                  <a:t> is the mixing probability of the k-</a:t>
                </a:r>
                <a:r>
                  <a:rPr lang="en-US" sz="1500" dirty="0" err="1"/>
                  <a:t>th</a:t>
                </a:r>
                <a:r>
                  <a:rPr lang="en-US" sz="1500" dirty="0"/>
                  <a:t> Gaussian.</a:t>
                </a:r>
              </a:p>
              <a:p>
                <a:pPr fontAlgn="base">
                  <a:spcAft>
                    <a:spcPts val="1350"/>
                  </a:spcAft>
                  <a:buFont typeface="Arial" panose="020B0604020202020204" pitchFamily="34" charset="0"/>
                  <a:buChar char="•"/>
                </a:pPr>
                <a:r>
                  <a:rPr lang="en-US" sz="1500" dirty="0"/>
                  <a:t>N(</a:t>
                </a:r>
                <a14:m>
                  <m:oMath xmlns:m="http://schemas.openxmlformats.org/officeDocument/2006/math">
                    <m:sSub>
                      <m:sSubPr>
                        <m:ctrlPr>
                          <a:rPr lang="en-US" sz="1500" i="1">
                            <a:latin typeface="Cambria Math" panose="02040503050406030204" pitchFamily="18" charset="0"/>
                          </a:rPr>
                        </m:ctrlPr>
                      </m:sSubPr>
                      <m:e>
                        <m:r>
                          <a:rPr lang="en-US" sz="1500">
                            <a:latin typeface="Cambria Math" panose="02040503050406030204" pitchFamily="18" charset="0"/>
                          </a:rPr>
                          <m:t>𝑧</m:t>
                        </m:r>
                      </m:e>
                      <m:sub>
                        <m:r>
                          <a:rPr lang="en-US" sz="1500">
                            <a:latin typeface="Cambria Math" panose="02040503050406030204" pitchFamily="18" charset="0"/>
                          </a:rPr>
                          <m:t>𝑛</m:t>
                        </m:r>
                      </m:sub>
                    </m:sSub>
                  </m:oMath>
                </a14:m>
                <a:r>
                  <a:rPr lang="en-US" sz="1500" dirty="0"/>
                  <a:t>= </a:t>
                </a:r>
                <a14:m>
                  <m:oMath xmlns:m="http://schemas.openxmlformats.org/officeDocument/2006/math">
                    <m:sSub>
                      <m:sSubPr>
                        <m:ctrlPr>
                          <a:rPr lang="en-US" sz="1500" i="1">
                            <a:latin typeface="Cambria Math" panose="02040503050406030204" pitchFamily="18" charset="0"/>
                          </a:rPr>
                        </m:ctrlPr>
                      </m:sSubPr>
                      <m:e>
                        <m:r>
                          <m:rPr>
                            <m:sty m:val="p"/>
                          </m:rPr>
                          <a:rPr lang="en-US" sz="1500">
                            <a:latin typeface="Cambria Math" panose="02040503050406030204" pitchFamily="18" charset="0"/>
                          </a:rPr>
                          <m:t>x</m:t>
                        </m:r>
                      </m:e>
                      <m:sub>
                        <m:r>
                          <a:rPr lang="en-US" sz="1500">
                            <a:latin typeface="Cambria Math" panose="02040503050406030204" pitchFamily="18" charset="0"/>
                          </a:rPr>
                          <m:t>𝑛</m:t>
                        </m:r>
                      </m:sub>
                    </m:sSub>
                    <m:r>
                      <a:rPr lang="en-US" sz="1500">
                        <a:latin typeface="Cambria Math" panose="02040503050406030204" pitchFamily="18" charset="0"/>
                      </a:rPr>
                      <m:t> </m:t>
                    </m:r>
                  </m:oMath>
                </a14:m>
                <a:r>
                  <a:rPr lang="en-US" sz="1500" dirty="0"/>
                  <a:t>| </a:t>
                </a:r>
                <a14:m>
                  <m:oMath xmlns:m="http://schemas.openxmlformats.org/officeDocument/2006/math">
                    <m:sSub>
                      <m:sSubPr>
                        <m:ctrlPr>
                          <a:rPr lang="en-US" sz="1500" i="1">
                            <a:latin typeface="Cambria Math" panose="02040503050406030204" pitchFamily="18" charset="0"/>
                          </a:rPr>
                        </m:ctrlPr>
                      </m:sSubPr>
                      <m:e>
                        <m:r>
                          <a:rPr lang="en-US" sz="1500">
                            <a:latin typeface="Cambria Math" panose="02040503050406030204" pitchFamily="18" charset="0"/>
                          </a:rPr>
                          <m:t>𝜇</m:t>
                        </m:r>
                      </m:e>
                      <m:sub>
                        <m:r>
                          <a:rPr lang="en-US" sz="1500">
                            <a:latin typeface="Cambria Math" panose="02040503050406030204" pitchFamily="18" charset="0"/>
                          </a:rPr>
                          <m:t>𝑘</m:t>
                        </m:r>
                      </m:sub>
                    </m:sSub>
                    <m:r>
                      <a:rPr lang="en-US" sz="1500">
                        <a:latin typeface="Cambria Math" panose="02040503050406030204" pitchFamily="18" charset="0"/>
                      </a:rPr>
                      <m:t>,</m:t>
                    </m:r>
                    <m:sSub>
                      <m:sSubPr>
                        <m:ctrlPr>
                          <a:rPr lang="en-US" sz="1500" i="1">
                            <a:latin typeface="Cambria Math" panose="02040503050406030204" pitchFamily="18" charset="0"/>
                          </a:rPr>
                        </m:ctrlPr>
                      </m:sSubPr>
                      <m:e>
                        <m:r>
                          <m:rPr>
                            <m:nor/>
                          </m:rPr>
                          <a:rPr lang="en-US" sz="1500" dirty="0"/>
                          <m:t>Σ</m:t>
                        </m:r>
                      </m:e>
                      <m:sub>
                        <m:r>
                          <a:rPr lang="en-US" sz="1500">
                            <a:latin typeface="Cambria Math" panose="02040503050406030204" pitchFamily="18" charset="0"/>
                          </a:rPr>
                          <m:t>𝑘</m:t>
                        </m:r>
                      </m:sub>
                    </m:sSub>
                  </m:oMath>
                </a14:m>
                <a:r>
                  <a:rPr lang="en-US" sz="1500" dirty="0"/>
                  <a:t>​) is the Gaussian distribution with mean </a:t>
                </a:r>
                <a:r>
                  <a:rPr lang="en-US" sz="1500" dirty="0" err="1"/>
                  <a:t>μkμk</a:t>
                </a:r>
                <a:r>
                  <a:rPr lang="en-US" sz="1500" dirty="0"/>
                  <a:t>​ and covariance </a:t>
                </a:r>
                <a:r>
                  <a:rPr lang="en-US" sz="1500" dirty="0" err="1"/>
                  <a:t>Σk</a:t>
                </a:r>
                <a:endParaRPr lang="en-US" sz="1500" dirty="0"/>
              </a:p>
              <a:p>
                <a:br>
                  <a:rPr lang="en-US" sz="1500" dirty="0">
                    <a:solidFill>
                      <a:srgbClr val="273239"/>
                    </a:solidFill>
                    <a:latin typeface="Nunito" pitchFamily="2" charset="0"/>
                  </a:rPr>
                </a:br>
                <a:endParaRPr lang="en-US" sz="1500" dirty="0"/>
              </a:p>
            </p:txBody>
          </p:sp>
        </mc:Choice>
        <mc:Fallback xmlns="">
          <p:sp>
            <p:nvSpPr>
              <p:cNvPr id="4" name="TextBox 3">
                <a:extLst>
                  <a:ext uri="{FF2B5EF4-FFF2-40B4-BE49-F238E27FC236}">
                    <a16:creationId xmlns:a16="http://schemas.microsoft.com/office/drawing/2014/main" id="{67D7A3FC-EF75-682D-EE90-BEE3247E22F5}"/>
                  </a:ext>
                </a:extLst>
              </p:cNvPr>
              <p:cNvSpPr txBox="1">
                <a:spLocks noRot="1" noChangeAspect="1" noMove="1" noResize="1" noEditPoints="1" noAdjustHandles="1" noChangeArrowheads="1" noChangeShapeType="1" noTextEdit="1"/>
              </p:cNvSpPr>
              <p:nvPr/>
            </p:nvSpPr>
            <p:spPr>
              <a:xfrm>
                <a:off x="481330" y="1289642"/>
                <a:ext cx="8178790" cy="4655121"/>
              </a:xfrm>
              <a:prstGeom prst="rect">
                <a:avLst/>
              </a:prstGeom>
              <a:blipFill>
                <a:blip r:embed="rId2"/>
                <a:stretch>
                  <a:fillRect l="-373"/>
                </a:stretch>
              </a:blipFill>
            </p:spPr>
            <p:txBody>
              <a:bodyPr/>
              <a:lstStyle/>
              <a:p>
                <a:r>
                  <a:rPr lang="en-IN">
                    <a:noFill/>
                  </a:rPr>
                  <a:t> </a:t>
                </a:r>
              </a:p>
            </p:txBody>
          </p:sp>
        </mc:Fallback>
      </mc:AlternateContent>
      <p:sp>
        <p:nvSpPr>
          <p:cNvPr id="9" name="TextBox 8">
            <a:extLst>
              <a:ext uri="{FF2B5EF4-FFF2-40B4-BE49-F238E27FC236}">
                <a16:creationId xmlns:a16="http://schemas.microsoft.com/office/drawing/2014/main" id="{FE2B33E7-B8E7-4CD7-624C-617F31979745}"/>
              </a:ext>
            </a:extLst>
          </p:cNvPr>
          <p:cNvSpPr txBox="1"/>
          <p:nvPr/>
        </p:nvSpPr>
        <p:spPr>
          <a:xfrm>
            <a:off x="2968956" y="925877"/>
            <a:ext cx="2948243" cy="553998"/>
          </a:xfrm>
          <a:prstGeom prst="rect">
            <a:avLst/>
          </a:prstGeom>
          <a:noFill/>
        </p:spPr>
        <p:txBody>
          <a:bodyPr wrap="none" rtlCol="0">
            <a:spAutoFit/>
          </a:bodyPr>
          <a:lstStyle/>
          <a:p>
            <a:r>
              <a:rPr lang="en-US" sz="3000" b="1" u="sng" dirty="0">
                <a:solidFill>
                  <a:schemeClr val="tx2">
                    <a:lumMod val="90000"/>
                    <a:lumOff val="10000"/>
                  </a:schemeClr>
                </a:solidFill>
              </a:rPr>
              <a:t>GMM Clustering</a:t>
            </a:r>
          </a:p>
        </p:txBody>
      </p:sp>
      <p:pic>
        <p:nvPicPr>
          <p:cNvPr id="3" name="Picture 2">
            <a:extLst>
              <a:ext uri="{FF2B5EF4-FFF2-40B4-BE49-F238E27FC236}">
                <a16:creationId xmlns:a16="http://schemas.microsoft.com/office/drawing/2014/main" id="{E334D140-6CA7-35D3-7EB1-A746CF5AC02D}"/>
              </a:ext>
            </a:extLst>
          </p:cNvPr>
          <p:cNvPicPr>
            <a:picLocks noChangeAspect="1"/>
          </p:cNvPicPr>
          <p:nvPr/>
        </p:nvPicPr>
        <p:blipFill>
          <a:blip r:embed="rId3"/>
          <a:stretch>
            <a:fillRect/>
          </a:stretch>
        </p:blipFill>
        <p:spPr>
          <a:xfrm>
            <a:off x="2777695" y="3459315"/>
            <a:ext cx="2944316" cy="578073"/>
          </a:xfrm>
          <a:prstGeom prst="rect">
            <a:avLst/>
          </a:prstGeom>
        </p:spPr>
      </p:pic>
    </p:spTree>
    <p:extLst>
      <p:ext uri="{BB962C8B-B14F-4D97-AF65-F5344CB8AC3E}">
        <p14:creationId xmlns:p14="http://schemas.microsoft.com/office/powerpoint/2010/main" val="5809058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F00ECC-4483-E18F-185F-F68C259A1D8D}"/>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DEE293F3-99A2-54E7-228D-9C8F329A3D51}"/>
              </a:ext>
            </a:extLst>
          </p:cNvPr>
          <p:cNvSpPr txBox="1"/>
          <p:nvPr/>
        </p:nvSpPr>
        <p:spPr>
          <a:xfrm>
            <a:off x="481330" y="1289642"/>
            <a:ext cx="8178790" cy="4270400"/>
          </a:xfrm>
          <a:prstGeom prst="rect">
            <a:avLst/>
          </a:prstGeom>
          <a:noFill/>
        </p:spPr>
        <p:txBody>
          <a:bodyPr wrap="square">
            <a:spAutoFit/>
          </a:bodyPr>
          <a:lstStyle/>
          <a:p>
            <a:pPr marL="257175" indent="-257175">
              <a:buFont typeface="Wingdings" panose="05000000000000000000" pitchFamily="2" charset="2"/>
              <a:buChar char="Ø"/>
            </a:pPr>
            <a:endParaRPr lang="en-US" sz="1500" b="1" dirty="0"/>
          </a:p>
          <a:p>
            <a:pPr marL="257175" indent="-257175">
              <a:buFont typeface="Wingdings" panose="05000000000000000000" pitchFamily="2" charset="2"/>
              <a:buChar char="Ø"/>
            </a:pPr>
            <a:r>
              <a:rPr lang="en-US" sz="1650" b="1" dirty="0"/>
              <a:t>What is Agglomerative Clustering?</a:t>
            </a:r>
            <a:br>
              <a:rPr lang="en-US" sz="1650" b="1" dirty="0"/>
            </a:br>
            <a:r>
              <a:rPr lang="en-US" sz="1500" dirty="0"/>
              <a:t>Agglomerative clustering is a hierarchical clustering technique that follows a bottom-up approach, starting with each data point as its own cluster and iteratively merging the most similar clusters until a single cluster containing all data points is formed. This process builds a hierarchy of clusters, allowing for a nuanced exploration of relationships within the data. </a:t>
            </a:r>
            <a:br>
              <a:rPr lang="en-US" sz="1500" dirty="0"/>
            </a:br>
            <a:endParaRPr lang="en-US" sz="1500" dirty="0"/>
          </a:p>
          <a:p>
            <a:pPr marL="257175" indent="-257175">
              <a:buFont typeface="Wingdings" panose="05000000000000000000" pitchFamily="2" charset="2"/>
              <a:buChar char="Ø"/>
            </a:pPr>
            <a:r>
              <a:rPr lang="en-US" sz="1500" b="1" dirty="0"/>
              <a:t>Advantages:</a:t>
            </a:r>
            <a:br>
              <a:rPr lang="en-US" sz="1500" dirty="0"/>
            </a:br>
            <a:r>
              <a:rPr lang="en-US" sz="1500" b="1" dirty="0"/>
              <a:t>1.</a:t>
            </a:r>
            <a:r>
              <a:rPr lang="en-US" sz="1500" dirty="0"/>
              <a:t> Agglomerative clustering doesn't require a pre-defined number of clusters.</a:t>
            </a:r>
            <a:br>
              <a:rPr lang="en-US" sz="1500" dirty="0"/>
            </a:br>
            <a:r>
              <a:rPr lang="en-US" sz="1500" b="1" dirty="0"/>
              <a:t>2.</a:t>
            </a:r>
            <a:r>
              <a:rPr lang="en-US" sz="1500" dirty="0"/>
              <a:t> It can identify clusters of varying shapes and sizes.</a:t>
            </a:r>
            <a:br>
              <a:rPr lang="en-US" sz="1500" dirty="0"/>
            </a:br>
            <a:r>
              <a:rPr lang="en-US" sz="1500" b="1" dirty="0"/>
              <a:t>3.</a:t>
            </a:r>
            <a:r>
              <a:rPr lang="en-US" sz="1500" dirty="0"/>
              <a:t> It's relatively easy to visualize the clustering process using a dendrogram. </a:t>
            </a:r>
            <a:br>
              <a:rPr lang="en-US" sz="1500" dirty="0"/>
            </a:br>
            <a:endParaRPr lang="en-US" sz="1500" dirty="0"/>
          </a:p>
          <a:p>
            <a:pPr marL="257175" indent="-257175">
              <a:buFont typeface="Wingdings" panose="05000000000000000000" pitchFamily="2" charset="2"/>
              <a:buChar char="Ø"/>
            </a:pPr>
            <a:r>
              <a:rPr lang="en-US" sz="1500" b="1" dirty="0"/>
              <a:t>Disadvantages:</a:t>
            </a:r>
            <a:br>
              <a:rPr lang="en-US" sz="1500" b="1" dirty="0"/>
            </a:br>
            <a:r>
              <a:rPr lang="en-US" sz="1500" b="1" dirty="0"/>
              <a:t>1. </a:t>
            </a:r>
            <a:r>
              <a:rPr lang="en-US" sz="1500" dirty="0"/>
              <a:t>It can be computationally expensive for large datasets</a:t>
            </a:r>
            <a:br>
              <a:rPr lang="en-US" sz="1500" dirty="0"/>
            </a:br>
            <a:r>
              <a:rPr lang="en-US" sz="1500" b="1" dirty="0"/>
              <a:t>2. </a:t>
            </a:r>
            <a:r>
              <a:rPr lang="en-US" sz="1500" dirty="0"/>
              <a:t>It's not suitable for datasets with many outliers</a:t>
            </a:r>
            <a:br>
              <a:rPr lang="en-US" sz="1500" dirty="0"/>
            </a:br>
            <a:r>
              <a:rPr lang="en-US" sz="1500" b="1" dirty="0"/>
              <a:t>3. </a:t>
            </a:r>
            <a:r>
              <a:rPr lang="en-US" sz="1500" dirty="0"/>
              <a:t>The choice of linkage method can significantly impact the results.</a:t>
            </a:r>
            <a:br>
              <a:rPr lang="en-US" sz="1500" dirty="0"/>
            </a:br>
            <a:endParaRPr lang="en-US" sz="1500" dirty="0"/>
          </a:p>
        </p:txBody>
      </p:sp>
      <p:sp>
        <p:nvSpPr>
          <p:cNvPr id="9" name="TextBox 8">
            <a:extLst>
              <a:ext uri="{FF2B5EF4-FFF2-40B4-BE49-F238E27FC236}">
                <a16:creationId xmlns:a16="http://schemas.microsoft.com/office/drawing/2014/main" id="{29632634-FC8F-D391-D171-DC96E9F7A5DB}"/>
              </a:ext>
            </a:extLst>
          </p:cNvPr>
          <p:cNvSpPr txBox="1"/>
          <p:nvPr/>
        </p:nvSpPr>
        <p:spPr>
          <a:xfrm>
            <a:off x="2297481" y="925877"/>
            <a:ext cx="4678653" cy="553998"/>
          </a:xfrm>
          <a:prstGeom prst="rect">
            <a:avLst/>
          </a:prstGeom>
          <a:noFill/>
        </p:spPr>
        <p:txBody>
          <a:bodyPr wrap="none" rtlCol="0">
            <a:spAutoFit/>
          </a:bodyPr>
          <a:lstStyle/>
          <a:p>
            <a:r>
              <a:rPr lang="en-US" sz="3000" b="1" u="sng" dirty="0">
                <a:solidFill>
                  <a:schemeClr val="tx2">
                    <a:lumMod val="90000"/>
                    <a:lumOff val="10000"/>
                  </a:schemeClr>
                </a:solidFill>
              </a:rPr>
              <a:t>Agglomerative Clustering</a:t>
            </a:r>
          </a:p>
        </p:txBody>
      </p:sp>
    </p:spTree>
    <p:extLst>
      <p:ext uri="{BB962C8B-B14F-4D97-AF65-F5344CB8AC3E}">
        <p14:creationId xmlns:p14="http://schemas.microsoft.com/office/powerpoint/2010/main" val="400662776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3D06ED-34E4-34D4-ECA2-775E6B43D14F}"/>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3BCC5F72-45FD-F929-45BB-F70C464001FB}"/>
              </a:ext>
            </a:extLst>
          </p:cNvPr>
          <p:cNvSpPr txBox="1"/>
          <p:nvPr/>
        </p:nvSpPr>
        <p:spPr>
          <a:xfrm>
            <a:off x="481330" y="1289642"/>
            <a:ext cx="8178790" cy="3839513"/>
          </a:xfrm>
          <a:prstGeom prst="rect">
            <a:avLst/>
          </a:prstGeom>
          <a:noFill/>
        </p:spPr>
        <p:txBody>
          <a:bodyPr wrap="square">
            <a:spAutoFit/>
          </a:bodyPr>
          <a:lstStyle/>
          <a:p>
            <a:pPr marL="257175" indent="-257175">
              <a:buFont typeface="Wingdings" panose="05000000000000000000" pitchFamily="2" charset="2"/>
              <a:buChar char="Ø"/>
            </a:pPr>
            <a:endParaRPr lang="en-US" sz="1500" b="1" dirty="0"/>
          </a:p>
          <a:p>
            <a:pPr marL="257175" indent="-257175">
              <a:buFont typeface="Wingdings" panose="05000000000000000000" pitchFamily="2" charset="2"/>
              <a:buChar char="Ø"/>
            </a:pPr>
            <a:r>
              <a:rPr lang="en-US" sz="1650" b="1" dirty="0"/>
              <a:t>What is DBSCAN?</a:t>
            </a:r>
            <a:br>
              <a:rPr lang="en-US" sz="1650" b="1" dirty="0"/>
            </a:br>
            <a:r>
              <a:rPr lang="en-US" sz="1400" dirty="0"/>
              <a:t>DBSCAN (Density-Based Spatial Clustering of Applications with Noise) is an ML algorithm used for clustering data points based on their density. Unlike some algorithms that require specifying the number of clusters beforehand, DBSCAN automatically identifies clusters of arbitrary shapes and sizes, and can also detect outliers (noise). It identifies core points (centers of dense regions),  then expands clusters by recursively finding all the points that are directly density-reachable from a core point and are also core points themselves and finally points that are not part of any cluster are marked as noise.</a:t>
            </a:r>
          </a:p>
          <a:p>
            <a:pPr marL="257175" indent="-257175">
              <a:buFont typeface="Wingdings" panose="05000000000000000000" pitchFamily="2" charset="2"/>
              <a:buChar char="Ø"/>
            </a:pPr>
            <a:r>
              <a:rPr lang="en-US" sz="1500" b="1" dirty="0"/>
              <a:t>Advantages:</a:t>
            </a:r>
            <a:br>
              <a:rPr lang="en-US" sz="1500" dirty="0"/>
            </a:br>
            <a:r>
              <a:rPr lang="en-US" sz="1400" dirty="0"/>
              <a:t>1. It can identify clusters of arbitrary shape.</a:t>
            </a:r>
            <a:br>
              <a:rPr lang="en-US" sz="1400" dirty="0"/>
            </a:br>
            <a:r>
              <a:rPr lang="en-US" sz="1400" dirty="0"/>
              <a:t>2. It can effectively identify and remove outliers(noise) from the dataset.</a:t>
            </a:r>
            <a:br>
              <a:rPr lang="en-US" sz="1400" dirty="0"/>
            </a:br>
            <a:r>
              <a:rPr lang="en-US" sz="1400" dirty="0"/>
              <a:t>3. It doesn't require specifying the number of clusters, making it useful for EDA. </a:t>
            </a:r>
          </a:p>
          <a:p>
            <a:pPr marL="257175" indent="-257175">
              <a:buFont typeface="Wingdings" panose="05000000000000000000" pitchFamily="2" charset="2"/>
              <a:buChar char="Ø"/>
            </a:pPr>
            <a:r>
              <a:rPr lang="en-US" sz="1500" b="1" dirty="0"/>
              <a:t>Disadvantages:</a:t>
            </a:r>
            <a:br>
              <a:rPr lang="en-US" sz="1500" b="1" dirty="0"/>
            </a:br>
            <a:r>
              <a:rPr lang="en-US" sz="1400" dirty="0"/>
              <a:t>1. The performance of DBSCAN is sensitive to the choice of epsilon and </a:t>
            </a:r>
            <a:r>
              <a:rPr lang="en-US" sz="1400" dirty="0" err="1"/>
              <a:t>MinPts</a:t>
            </a:r>
            <a:r>
              <a:rPr lang="en-US" sz="1400" dirty="0"/>
              <a:t> parameters.</a:t>
            </a:r>
            <a:br>
              <a:rPr lang="en-US" sz="1400" dirty="0"/>
            </a:br>
            <a:r>
              <a:rPr lang="en-US" sz="1400" dirty="0"/>
              <a:t>2.  It may struggle with datasets where the density varies significantly across different regions.</a:t>
            </a:r>
            <a:br>
              <a:rPr lang="en-US" sz="1400" dirty="0"/>
            </a:br>
            <a:r>
              <a:rPr lang="en-US" sz="1400" dirty="0"/>
              <a:t>3. DBSCAN can be computationally expensive for very large datasets. </a:t>
            </a:r>
          </a:p>
        </p:txBody>
      </p:sp>
      <p:sp>
        <p:nvSpPr>
          <p:cNvPr id="9" name="TextBox 8">
            <a:extLst>
              <a:ext uri="{FF2B5EF4-FFF2-40B4-BE49-F238E27FC236}">
                <a16:creationId xmlns:a16="http://schemas.microsoft.com/office/drawing/2014/main" id="{C835DFDE-6780-A6F9-3792-3398EB79688F}"/>
              </a:ext>
            </a:extLst>
          </p:cNvPr>
          <p:cNvSpPr txBox="1"/>
          <p:nvPr/>
        </p:nvSpPr>
        <p:spPr>
          <a:xfrm>
            <a:off x="2297481" y="925877"/>
            <a:ext cx="3525324" cy="553998"/>
          </a:xfrm>
          <a:prstGeom prst="rect">
            <a:avLst/>
          </a:prstGeom>
          <a:noFill/>
        </p:spPr>
        <p:txBody>
          <a:bodyPr wrap="none" rtlCol="0">
            <a:spAutoFit/>
          </a:bodyPr>
          <a:lstStyle/>
          <a:p>
            <a:r>
              <a:rPr lang="en-US" sz="3000" b="1" u="sng" dirty="0">
                <a:solidFill>
                  <a:schemeClr val="tx2">
                    <a:lumMod val="90000"/>
                    <a:lumOff val="10000"/>
                  </a:schemeClr>
                </a:solidFill>
              </a:rPr>
              <a:t>DBSCAN Clustering</a:t>
            </a:r>
          </a:p>
        </p:txBody>
      </p:sp>
    </p:spTree>
    <p:extLst>
      <p:ext uri="{BB962C8B-B14F-4D97-AF65-F5344CB8AC3E}">
        <p14:creationId xmlns:p14="http://schemas.microsoft.com/office/powerpoint/2010/main" val="61789560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361B4D-D8FC-73DC-7FE8-6084972E2C12}"/>
            </a:ext>
          </a:extLst>
        </p:cNvPr>
        <p:cNvGrpSpPr/>
        <p:nvPr/>
      </p:nvGrpSpPr>
      <p:grpSpPr>
        <a:xfrm>
          <a:off x="0" y="0"/>
          <a:ext cx="0" cy="0"/>
          <a:chOff x="0" y="0"/>
          <a:chExt cx="0" cy="0"/>
        </a:xfrm>
      </p:grpSpPr>
      <p:sp>
        <p:nvSpPr>
          <p:cNvPr id="9" name="Title 8">
            <a:extLst>
              <a:ext uri="{FF2B5EF4-FFF2-40B4-BE49-F238E27FC236}">
                <a16:creationId xmlns:a16="http://schemas.microsoft.com/office/drawing/2014/main" id="{1C0F11D0-87C2-F335-BA08-DEF8F637FF57}"/>
              </a:ext>
            </a:extLst>
          </p:cNvPr>
          <p:cNvSpPr>
            <a:spLocks noGrp="1"/>
          </p:cNvSpPr>
          <p:nvPr>
            <p:ph type="title"/>
          </p:nvPr>
        </p:nvSpPr>
        <p:spPr>
          <a:xfrm>
            <a:off x="481330" y="3026298"/>
            <a:ext cx="8178790" cy="665705"/>
          </a:xfrm>
        </p:spPr>
        <p:txBody>
          <a:bodyPr>
            <a:normAutofit fontScale="90000"/>
          </a:bodyPr>
          <a:lstStyle/>
          <a:p>
            <a:pPr algn="ctr"/>
            <a:r>
              <a:rPr lang="en-US" b="1" dirty="0">
                <a:solidFill>
                  <a:schemeClr val="accent1">
                    <a:lumMod val="75000"/>
                  </a:schemeClr>
                </a:solidFill>
              </a:rPr>
              <a:t>Clustering Evaluation</a:t>
            </a:r>
          </a:p>
        </p:txBody>
      </p:sp>
    </p:spTree>
    <p:extLst>
      <p:ext uri="{BB962C8B-B14F-4D97-AF65-F5344CB8AC3E}">
        <p14:creationId xmlns:p14="http://schemas.microsoft.com/office/powerpoint/2010/main" val="1601410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264DE4-64B3-AB5C-FF2B-77C3D9CE5B97}"/>
              </a:ext>
            </a:extLst>
          </p:cNvPr>
          <p:cNvSpPr>
            <a:spLocks noGrp="1"/>
          </p:cNvSpPr>
          <p:nvPr>
            <p:ph type="title"/>
          </p:nvPr>
        </p:nvSpPr>
        <p:spPr>
          <a:xfrm>
            <a:off x="446730" y="449605"/>
            <a:ext cx="8487866" cy="1176769"/>
          </a:xfrm>
        </p:spPr>
        <p:txBody>
          <a:bodyPr>
            <a:normAutofit fontScale="90000"/>
          </a:bodyPr>
          <a:lstStyle/>
          <a:p>
            <a:r>
              <a:rPr lang="en-IN" dirty="0">
                <a:latin typeface="Abadi" panose="020B0604020104020204" pitchFamily="34" charset="0"/>
              </a:rPr>
              <a:t>Executive Summary – Text Dataset</a:t>
            </a:r>
            <a:endParaRPr lang="en-IN" dirty="0"/>
          </a:p>
        </p:txBody>
      </p:sp>
      <p:sp>
        <p:nvSpPr>
          <p:cNvPr id="3" name="Content Placeholder 2">
            <a:extLst>
              <a:ext uri="{FF2B5EF4-FFF2-40B4-BE49-F238E27FC236}">
                <a16:creationId xmlns:a16="http://schemas.microsoft.com/office/drawing/2014/main" id="{3B445DA3-DF5D-DA37-F96B-A3FA24A4C3A1}"/>
              </a:ext>
            </a:extLst>
          </p:cNvPr>
          <p:cNvSpPr>
            <a:spLocks noGrp="1"/>
          </p:cNvSpPr>
          <p:nvPr>
            <p:ph idx="1"/>
          </p:nvPr>
        </p:nvSpPr>
        <p:spPr>
          <a:xfrm>
            <a:off x="551432" y="1731078"/>
            <a:ext cx="7852672" cy="4670336"/>
          </a:xfrm>
        </p:spPr>
        <p:txBody>
          <a:bodyPr>
            <a:normAutofit fontScale="85000" lnSpcReduction="20000"/>
          </a:bodyPr>
          <a:lstStyle/>
          <a:p>
            <a:r>
              <a:rPr lang="en-US" dirty="0"/>
              <a:t>Key steps:</a:t>
            </a:r>
          </a:p>
          <a:p>
            <a:pPr marL="0" indent="0">
              <a:buNone/>
            </a:pPr>
            <a:r>
              <a:rPr lang="en-US" i="1" dirty="0"/>
              <a:t>	Preprocessing → Feature Extraction → Model Training → Evaluation</a:t>
            </a:r>
            <a:r>
              <a:rPr lang="en-US" dirty="0"/>
              <a:t>.</a:t>
            </a:r>
          </a:p>
          <a:p>
            <a:r>
              <a:rPr lang="en-US" dirty="0"/>
              <a:t>Data loading, cleaning, and preprocessing using techniques like tokenization, </a:t>
            </a:r>
            <a:r>
              <a:rPr lang="en-US" dirty="0" err="1"/>
              <a:t>stopword</a:t>
            </a:r>
            <a:r>
              <a:rPr lang="en-US" dirty="0"/>
              <a:t> removal, lemmatization and Stemming. </a:t>
            </a:r>
            <a:r>
              <a:rPr lang="en-IN" dirty="0"/>
              <a:t>We used </a:t>
            </a:r>
            <a:r>
              <a:rPr lang="en-IN" dirty="0" err="1"/>
              <a:t>symspellpy</a:t>
            </a:r>
            <a:r>
              <a:rPr lang="en-IN" dirty="0"/>
              <a:t> library to correct spelling mistakes in the data to keep consistency of words.</a:t>
            </a:r>
          </a:p>
          <a:p>
            <a:r>
              <a:rPr lang="en-US" dirty="0"/>
              <a:t>Feature engineering </a:t>
            </a:r>
          </a:p>
          <a:p>
            <a:pPr marL="457200" lvl="1" indent="0">
              <a:buNone/>
            </a:pPr>
            <a:r>
              <a:rPr lang="en-US" dirty="0"/>
              <a:t>Done using Count, TF-IDF, Word2Vec and Doc2Vec Vectorization methods. </a:t>
            </a:r>
          </a:p>
          <a:p>
            <a:r>
              <a:rPr lang="en-US" dirty="0"/>
              <a:t>PCA </a:t>
            </a:r>
          </a:p>
          <a:p>
            <a:pPr marL="400050" lvl="1" indent="0">
              <a:buNone/>
            </a:pPr>
            <a:r>
              <a:rPr lang="en-US" dirty="0"/>
              <a:t>Performed on all the vectors to determine the number of principal components required to capture 95% of cumulative sum variance. For Word2Vec, only two components were able to capture more than 95% of cumulative variance.</a:t>
            </a:r>
          </a:p>
          <a:p>
            <a:r>
              <a:rPr lang="en-IN" dirty="0"/>
              <a:t>Clustering Techniques</a:t>
            </a:r>
          </a:p>
          <a:p>
            <a:pPr marL="400050" lvl="1" indent="0">
              <a:buNone/>
            </a:pPr>
            <a:r>
              <a:rPr lang="en-IN" dirty="0"/>
              <a:t>Used two clustering techniques to evaluate the above Vectorization methods: KMeans and Agglomerative Clustering techniques. </a:t>
            </a:r>
          </a:p>
          <a:p>
            <a:r>
              <a:rPr lang="en-US" dirty="0"/>
              <a:t>Classifier Training and Evaluation</a:t>
            </a:r>
          </a:p>
          <a:p>
            <a:pPr marL="457200" lvl="1" indent="0">
              <a:buNone/>
            </a:pPr>
            <a:r>
              <a:rPr lang="en-US" dirty="0"/>
              <a:t>Multiple machine learning algorithms—Logistic Regression, Naive Bayes, Support Vector Machines, and Random Forest—were trained and evaluated using metrics such as accuracy, precision, recall, and F1-score.</a:t>
            </a:r>
            <a:endParaRPr lang="en-IN" dirty="0"/>
          </a:p>
        </p:txBody>
      </p:sp>
    </p:spTree>
    <p:extLst>
      <p:ext uri="{BB962C8B-B14F-4D97-AF65-F5344CB8AC3E}">
        <p14:creationId xmlns:p14="http://schemas.microsoft.com/office/powerpoint/2010/main" val="13033882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72394E-1D0E-3EAA-34A3-E3FE8F28683D}"/>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65458533-F451-EA24-D6E1-7D8CB101451B}"/>
              </a:ext>
            </a:extLst>
          </p:cNvPr>
          <p:cNvSpPr txBox="1"/>
          <p:nvPr/>
        </p:nvSpPr>
        <p:spPr>
          <a:xfrm>
            <a:off x="482605" y="1680976"/>
            <a:ext cx="8178790" cy="4270400"/>
          </a:xfrm>
          <a:prstGeom prst="rect">
            <a:avLst/>
          </a:prstGeom>
          <a:noFill/>
        </p:spPr>
        <p:txBody>
          <a:bodyPr wrap="square">
            <a:spAutoFit/>
          </a:bodyPr>
          <a:lstStyle/>
          <a:p>
            <a:pPr marL="257175" indent="-257175">
              <a:buFont typeface="Wingdings" panose="05000000000000000000" pitchFamily="2" charset="2"/>
              <a:buChar char="Ø"/>
            </a:pPr>
            <a:endParaRPr lang="en-US" sz="1400" dirty="0"/>
          </a:p>
          <a:p>
            <a:pPr marL="257175" indent="-257175">
              <a:buFont typeface="Wingdings" panose="05000000000000000000" pitchFamily="2" charset="2"/>
              <a:buChar char="Ø"/>
            </a:pPr>
            <a:r>
              <a:rPr lang="en-US" sz="1650" b="1" dirty="0"/>
              <a:t>What metric is used for selecting the clustering approach?</a:t>
            </a:r>
            <a:br>
              <a:rPr lang="en-US" sz="1650" b="1" dirty="0"/>
            </a:br>
            <a:r>
              <a:rPr lang="en-US" sz="1400" dirty="0"/>
              <a:t>Silhouette score is used as a metric to select the clustering approach.</a:t>
            </a:r>
          </a:p>
          <a:p>
            <a:pPr marL="257175" indent="-257175">
              <a:buFont typeface="Wingdings" panose="05000000000000000000" pitchFamily="2" charset="2"/>
              <a:buChar char="Ø"/>
            </a:pPr>
            <a:r>
              <a:rPr lang="en-US" sz="1650" b="1" dirty="0"/>
              <a:t>What is Silhouette Score?</a:t>
            </a:r>
            <a:br>
              <a:rPr lang="en-US" sz="1650" b="1" dirty="0"/>
            </a:br>
            <a:r>
              <a:rPr lang="en-US" sz="1400" dirty="0"/>
              <a:t>The Silhouette Score is a metric used to evaluate the quality of clustering, specifically how well data points are grouped into clusters. It measures the similarity of each data point to its own cluster compared to other clusters, with values ranging from -1 to 1. </a:t>
            </a:r>
            <a:br>
              <a:rPr lang="en-US" sz="1500" dirty="0">
                <a:solidFill>
                  <a:srgbClr val="001D35"/>
                </a:solidFill>
                <a:latin typeface="Google Sans"/>
              </a:rPr>
            </a:br>
            <a:endParaRPr lang="en-US" sz="1500" dirty="0"/>
          </a:p>
          <a:p>
            <a:pPr marL="257175" indent="-257175">
              <a:buFont typeface="Wingdings" panose="05000000000000000000" pitchFamily="2" charset="2"/>
              <a:buChar char="Ø"/>
            </a:pPr>
            <a:r>
              <a:rPr lang="en-US" sz="1650" b="1" dirty="0"/>
              <a:t>How it works:</a:t>
            </a:r>
            <a:br>
              <a:rPr lang="en-US" sz="1650" dirty="0"/>
            </a:br>
            <a:r>
              <a:rPr lang="en-US" sz="1500" b="1" dirty="0"/>
              <a:t>1.</a:t>
            </a:r>
            <a:r>
              <a:rPr lang="en-US" sz="1500" dirty="0"/>
              <a:t> </a:t>
            </a:r>
            <a:r>
              <a:rPr lang="en-US" sz="1400" b="1" dirty="0"/>
              <a:t>Cohesion</a:t>
            </a:r>
            <a:r>
              <a:rPr lang="en-US" sz="1400" dirty="0"/>
              <a:t> (a): Measures how close a data point is to other points in the same cluster.  </a:t>
            </a:r>
            <a:br>
              <a:rPr lang="en-US" sz="1400" dirty="0"/>
            </a:br>
            <a:r>
              <a:rPr lang="en-US" sz="1400" b="1" dirty="0"/>
              <a:t>2</a:t>
            </a:r>
            <a:r>
              <a:rPr lang="en-US" sz="1400" dirty="0"/>
              <a:t>. </a:t>
            </a:r>
            <a:r>
              <a:rPr lang="en-US" sz="1400" b="1" dirty="0"/>
              <a:t>Separation</a:t>
            </a:r>
            <a:r>
              <a:rPr lang="en-US" sz="1400" dirty="0"/>
              <a:t> (b): Measures how far a data point is from the points in the nearest cluster.</a:t>
            </a:r>
            <a:br>
              <a:rPr lang="en-US" sz="1400" dirty="0"/>
            </a:br>
            <a:r>
              <a:rPr lang="en-US" sz="1400" b="1" dirty="0"/>
              <a:t>3</a:t>
            </a:r>
            <a:r>
              <a:rPr lang="en-US" sz="1400" dirty="0"/>
              <a:t>. Silhouette Score: Calculated as (b - a) / max(a, b).  </a:t>
            </a:r>
            <a:br>
              <a:rPr lang="en-US" sz="1500" dirty="0"/>
            </a:br>
            <a:endParaRPr lang="en-US" sz="1500" dirty="0"/>
          </a:p>
          <a:p>
            <a:pPr marL="257175" indent="-257175">
              <a:buFont typeface="Wingdings" panose="05000000000000000000" pitchFamily="2" charset="2"/>
              <a:buChar char="Ø"/>
            </a:pPr>
            <a:r>
              <a:rPr lang="en-US" sz="1500" b="1" dirty="0"/>
              <a:t>Interpretation:</a:t>
            </a:r>
            <a:br>
              <a:rPr lang="en-US" sz="1500" b="1" dirty="0"/>
            </a:br>
            <a:r>
              <a:rPr lang="en-US" sz="1500" b="1" dirty="0"/>
              <a:t>1. </a:t>
            </a:r>
            <a:r>
              <a:rPr lang="en-US" sz="1400" dirty="0"/>
              <a:t>Higher average Silhouette Score indicates better clustering quality. </a:t>
            </a:r>
            <a:br>
              <a:rPr lang="en-US" sz="1400" dirty="0"/>
            </a:br>
            <a:r>
              <a:rPr lang="en-US" sz="1400" b="1" dirty="0"/>
              <a:t>2</a:t>
            </a:r>
            <a:r>
              <a:rPr lang="en-US" sz="1400" dirty="0"/>
              <a:t>. Negative values suggest that the sample might have been assigned to the wrong cluster. </a:t>
            </a:r>
            <a:br>
              <a:rPr lang="en-US" sz="1400" dirty="0"/>
            </a:br>
            <a:r>
              <a:rPr lang="en-US" sz="1400" b="1" dirty="0"/>
              <a:t>3</a:t>
            </a:r>
            <a:r>
              <a:rPr lang="en-US" sz="1400" dirty="0"/>
              <a:t>. Values around 0 indicate that the sample is on or very close to the decision boundary between two clusters  while values near +1 indicate a sample well-matched to its own cluster.</a:t>
            </a:r>
          </a:p>
        </p:txBody>
      </p:sp>
      <p:sp>
        <p:nvSpPr>
          <p:cNvPr id="9" name="TextBox 8">
            <a:extLst>
              <a:ext uri="{FF2B5EF4-FFF2-40B4-BE49-F238E27FC236}">
                <a16:creationId xmlns:a16="http://schemas.microsoft.com/office/drawing/2014/main" id="{2CBF4EAE-85DD-9918-7BD9-816BC792C075}"/>
              </a:ext>
            </a:extLst>
          </p:cNvPr>
          <p:cNvSpPr txBox="1"/>
          <p:nvPr/>
        </p:nvSpPr>
        <p:spPr>
          <a:xfrm>
            <a:off x="2297481" y="925877"/>
            <a:ext cx="3326552" cy="553998"/>
          </a:xfrm>
          <a:prstGeom prst="rect">
            <a:avLst/>
          </a:prstGeom>
          <a:noFill/>
        </p:spPr>
        <p:txBody>
          <a:bodyPr wrap="none" rtlCol="0">
            <a:spAutoFit/>
          </a:bodyPr>
          <a:lstStyle/>
          <a:p>
            <a:r>
              <a:rPr lang="en-US" sz="3000" b="1" u="sng" dirty="0">
                <a:solidFill>
                  <a:schemeClr val="tx2">
                    <a:lumMod val="90000"/>
                    <a:lumOff val="10000"/>
                  </a:schemeClr>
                </a:solidFill>
              </a:rPr>
              <a:t>Evaluation Metric</a:t>
            </a:r>
          </a:p>
        </p:txBody>
      </p:sp>
    </p:spTree>
    <p:extLst>
      <p:ext uri="{BB962C8B-B14F-4D97-AF65-F5344CB8AC3E}">
        <p14:creationId xmlns:p14="http://schemas.microsoft.com/office/powerpoint/2010/main" val="324012131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D7B55B-8674-5B5D-D08E-877247BFD549}"/>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26FDE376-06E6-67E9-AA96-A8BE5719A9D0}"/>
              </a:ext>
            </a:extLst>
          </p:cNvPr>
          <p:cNvSpPr txBox="1"/>
          <p:nvPr/>
        </p:nvSpPr>
        <p:spPr>
          <a:xfrm>
            <a:off x="481330" y="1289641"/>
            <a:ext cx="8178790" cy="553998"/>
          </a:xfrm>
          <a:prstGeom prst="rect">
            <a:avLst/>
          </a:prstGeom>
          <a:noFill/>
        </p:spPr>
        <p:txBody>
          <a:bodyPr wrap="square">
            <a:spAutoFit/>
          </a:bodyPr>
          <a:lstStyle/>
          <a:p>
            <a:pPr marL="257175" indent="-257175">
              <a:buFont typeface="Wingdings" panose="05000000000000000000" pitchFamily="2" charset="2"/>
              <a:buChar char="Ø"/>
            </a:pPr>
            <a:endParaRPr lang="en-US" sz="1500" b="1" dirty="0"/>
          </a:p>
          <a:p>
            <a:pPr marL="257175" indent="-257175">
              <a:buFont typeface="Wingdings" panose="05000000000000000000" pitchFamily="2" charset="2"/>
              <a:buChar char="Ø"/>
            </a:pPr>
            <a:r>
              <a:rPr lang="en-US" sz="1500" b="1" dirty="0"/>
              <a:t>Clustering Results with multiple setups.</a:t>
            </a:r>
          </a:p>
        </p:txBody>
      </p:sp>
      <p:sp>
        <p:nvSpPr>
          <p:cNvPr id="9" name="TextBox 8">
            <a:extLst>
              <a:ext uri="{FF2B5EF4-FFF2-40B4-BE49-F238E27FC236}">
                <a16:creationId xmlns:a16="http://schemas.microsoft.com/office/drawing/2014/main" id="{35308833-2FDA-A12A-60DC-31050961B3E6}"/>
              </a:ext>
            </a:extLst>
          </p:cNvPr>
          <p:cNvSpPr txBox="1"/>
          <p:nvPr/>
        </p:nvSpPr>
        <p:spPr>
          <a:xfrm>
            <a:off x="2297481" y="925877"/>
            <a:ext cx="3397084" cy="553998"/>
          </a:xfrm>
          <a:prstGeom prst="rect">
            <a:avLst/>
          </a:prstGeom>
          <a:noFill/>
        </p:spPr>
        <p:txBody>
          <a:bodyPr wrap="none" rtlCol="0">
            <a:spAutoFit/>
          </a:bodyPr>
          <a:lstStyle/>
          <a:p>
            <a:r>
              <a:rPr lang="en-US" sz="3000" b="1" u="sng" dirty="0">
                <a:solidFill>
                  <a:schemeClr val="tx2">
                    <a:lumMod val="90000"/>
                    <a:lumOff val="10000"/>
                  </a:schemeClr>
                </a:solidFill>
              </a:rPr>
              <a:t>Clustering Results</a:t>
            </a:r>
          </a:p>
        </p:txBody>
      </p:sp>
      <p:graphicFrame>
        <p:nvGraphicFramePr>
          <p:cNvPr id="2" name="Table 1">
            <a:extLst>
              <a:ext uri="{FF2B5EF4-FFF2-40B4-BE49-F238E27FC236}">
                <a16:creationId xmlns:a16="http://schemas.microsoft.com/office/drawing/2014/main" id="{79F11962-C7B8-CD40-7E55-5EBCF5DACFD8}"/>
              </a:ext>
            </a:extLst>
          </p:cNvPr>
          <p:cNvGraphicFramePr>
            <a:graphicFrameLocks noGrp="1"/>
          </p:cNvGraphicFramePr>
          <p:nvPr>
            <p:extLst>
              <p:ext uri="{D42A27DB-BD31-4B8C-83A1-F6EECF244321}">
                <p14:modId xmlns:p14="http://schemas.microsoft.com/office/powerpoint/2010/main" val="4289148833"/>
              </p:ext>
            </p:extLst>
          </p:nvPr>
        </p:nvGraphicFramePr>
        <p:xfrm>
          <a:off x="811218" y="1804890"/>
          <a:ext cx="7519013" cy="2206314"/>
        </p:xfrm>
        <a:graphic>
          <a:graphicData uri="http://schemas.openxmlformats.org/drawingml/2006/table">
            <a:tbl>
              <a:tblPr/>
              <a:tblGrid>
                <a:gridCol w="3860126">
                  <a:extLst>
                    <a:ext uri="{9D8B030D-6E8A-4147-A177-3AD203B41FA5}">
                      <a16:colId xmlns:a16="http://schemas.microsoft.com/office/drawing/2014/main" val="4067817579"/>
                    </a:ext>
                  </a:extLst>
                </a:gridCol>
                <a:gridCol w="1810689">
                  <a:extLst>
                    <a:ext uri="{9D8B030D-6E8A-4147-A177-3AD203B41FA5}">
                      <a16:colId xmlns:a16="http://schemas.microsoft.com/office/drawing/2014/main" val="3955662549"/>
                    </a:ext>
                  </a:extLst>
                </a:gridCol>
                <a:gridCol w="1848198">
                  <a:extLst>
                    <a:ext uri="{9D8B030D-6E8A-4147-A177-3AD203B41FA5}">
                      <a16:colId xmlns:a16="http://schemas.microsoft.com/office/drawing/2014/main" val="3020161886"/>
                    </a:ext>
                  </a:extLst>
                </a:gridCol>
              </a:tblGrid>
              <a:tr h="346327">
                <a:tc>
                  <a:txBody>
                    <a:bodyPr/>
                    <a:lstStyle/>
                    <a:p>
                      <a:pPr algn="l" fontAlgn="b"/>
                      <a:r>
                        <a:rPr lang="en-US" sz="1800" b="1" i="0" u="none" strike="noStrike" dirty="0">
                          <a:solidFill>
                            <a:srgbClr val="FFFFFF"/>
                          </a:solidFill>
                          <a:effectLst/>
                          <a:latin typeface="Aptos Narrow" panose="020B0004020202020204" pitchFamily="34" charset="0"/>
                        </a:rPr>
                        <a:t>Setup</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l" fontAlgn="b"/>
                      <a:r>
                        <a:rPr lang="en-US" sz="1800" b="1" i="0" u="none" strike="noStrike" dirty="0" err="1">
                          <a:solidFill>
                            <a:srgbClr val="FFFFFF"/>
                          </a:solidFill>
                          <a:effectLst/>
                          <a:latin typeface="Aptos Narrow" panose="020B0004020202020204" pitchFamily="34" charset="0"/>
                        </a:rPr>
                        <a:t>n_components</a:t>
                      </a:r>
                      <a:endParaRPr lang="en-US" sz="1800" b="1" i="0" u="none" strike="noStrike" dirty="0">
                        <a:solidFill>
                          <a:srgbClr val="FFFFFF"/>
                        </a:solidFill>
                        <a:effectLst/>
                        <a:latin typeface="Aptos Narrow" panose="020B0004020202020204" pitchFamily="34" charset="0"/>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l" fontAlgn="b"/>
                      <a:r>
                        <a:rPr lang="en-US" sz="1800" b="1" i="0" u="none" strike="noStrike" dirty="0">
                          <a:solidFill>
                            <a:srgbClr val="FFFFFF"/>
                          </a:solidFill>
                          <a:effectLst/>
                          <a:latin typeface="Aptos Narrow" panose="020B0004020202020204" pitchFamily="34" charset="0"/>
                        </a:rPr>
                        <a:t>Silhouette Score</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2017120188"/>
                  </a:ext>
                </a:extLst>
              </a:tr>
              <a:tr h="305006">
                <a:tc>
                  <a:txBody>
                    <a:bodyPr/>
                    <a:lstStyle/>
                    <a:p>
                      <a:pPr algn="l" fontAlgn="b"/>
                      <a:r>
                        <a:rPr lang="en-US" sz="1400" b="0" i="0" u="none" strike="noStrike" dirty="0">
                          <a:solidFill>
                            <a:srgbClr val="000000"/>
                          </a:solidFill>
                          <a:effectLst/>
                          <a:latin typeface="Aptos Narrow" panose="020B0004020202020204" pitchFamily="34" charset="0"/>
                        </a:rPr>
                        <a:t>GMM with PCA</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US" sz="1400" b="0" i="0" u="none" strike="noStrike">
                          <a:solidFill>
                            <a:srgbClr val="000000"/>
                          </a:solidFill>
                          <a:effectLst/>
                          <a:latin typeface="Aptos Narrow" panose="020B0004020202020204" pitchFamily="34" charset="0"/>
                        </a:rPr>
                        <a:t>50</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US" sz="1400" b="0" i="0" u="none" strike="noStrike" dirty="0">
                          <a:solidFill>
                            <a:srgbClr val="000000"/>
                          </a:solidFill>
                          <a:effectLst/>
                          <a:latin typeface="Aptos Narrow" panose="020B0004020202020204" pitchFamily="34" charset="0"/>
                        </a:rPr>
                        <a:t>0.0404</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12632480"/>
                  </a:ext>
                </a:extLst>
              </a:tr>
              <a:tr h="305006">
                <a:tc>
                  <a:txBody>
                    <a:bodyPr/>
                    <a:lstStyle/>
                    <a:p>
                      <a:pPr algn="l" fontAlgn="b"/>
                      <a:r>
                        <a:rPr lang="en-US" sz="1400" b="0" i="0" u="none" strike="noStrike" dirty="0">
                          <a:solidFill>
                            <a:srgbClr val="000000"/>
                          </a:solidFill>
                          <a:effectLst/>
                          <a:latin typeface="Aptos Narrow" panose="020B0004020202020204" pitchFamily="34" charset="0"/>
                        </a:rPr>
                        <a:t>K-Means with PCA</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US" sz="1400" b="0" i="0" u="none" strike="noStrike" dirty="0">
                          <a:solidFill>
                            <a:srgbClr val="000000"/>
                          </a:solidFill>
                          <a:effectLst/>
                          <a:latin typeface="Aptos Narrow" panose="020B0004020202020204" pitchFamily="34" charset="0"/>
                        </a:rPr>
                        <a:t>50</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US" sz="1400" b="0" i="0" u="none" strike="noStrike" dirty="0">
                          <a:solidFill>
                            <a:srgbClr val="000000"/>
                          </a:solidFill>
                          <a:effectLst/>
                          <a:latin typeface="Aptos Narrow" panose="020B0004020202020204" pitchFamily="34" charset="0"/>
                        </a:rPr>
                        <a:t>0.0818</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05169821"/>
                  </a:ext>
                </a:extLst>
              </a:tr>
              <a:tr h="305006">
                <a:tc>
                  <a:txBody>
                    <a:bodyPr/>
                    <a:lstStyle/>
                    <a:p>
                      <a:pPr algn="l" fontAlgn="b"/>
                      <a:r>
                        <a:rPr lang="en-US" sz="1400" b="0" i="0" u="none" strike="noStrike" dirty="0">
                          <a:solidFill>
                            <a:srgbClr val="000000"/>
                          </a:solidFill>
                          <a:effectLst/>
                          <a:latin typeface="Aptos Narrow" panose="020B0004020202020204" pitchFamily="34" charset="0"/>
                        </a:rPr>
                        <a:t>K-Means with PCA</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US" sz="1400" b="0" i="0" u="none" strike="noStrike" dirty="0">
                          <a:solidFill>
                            <a:srgbClr val="000000"/>
                          </a:solidFill>
                          <a:effectLst/>
                          <a:latin typeface="Aptos Narrow" panose="020B0004020202020204" pitchFamily="34" charset="0"/>
                        </a:rPr>
                        <a:t>100</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US" sz="1400" b="0" i="0" u="none" strike="noStrike">
                          <a:solidFill>
                            <a:srgbClr val="000000"/>
                          </a:solidFill>
                          <a:effectLst/>
                          <a:latin typeface="Aptos Narrow" panose="020B0004020202020204" pitchFamily="34" charset="0"/>
                        </a:rPr>
                        <a:t>0.0676</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4502626"/>
                  </a:ext>
                </a:extLst>
              </a:tr>
              <a:tr h="305006">
                <a:tc>
                  <a:txBody>
                    <a:bodyPr/>
                    <a:lstStyle/>
                    <a:p>
                      <a:pPr algn="l" fontAlgn="b"/>
                      <a:r>
                        <a:rPr lang="en-US" sz="1400" b="0" i="0" u="none" strike="noStrike" dirty="0">
                          <a:solidFill>
                            <a:srgbClr val="000000"/>
                          </a:solidFill>
                          <a:effectLst/>
                          <a:latin typeface="Aptos Narrow" panose="020B0004020202020204" pitchFamily="34" charset="0"/>
                        </a:rPr>
                        <a:t>Agglomerative Clustering with PCA</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US" sz="1400" b="0" i="0" u="none" strike="noStrike" dirty="0">
                          <a:solidFill>
                            <a:srgbClr val="000000"/>
                          </a:solidFill>
                          <a:effectLst/>
                          <a:latin typeface="Aptos Narrow" panose="020B0004020202020204" pitchFamily="34" charset="0"/>
                        </a:rPr>
                        <a:t>50</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US" sz="1400" b="0" i="0" u="none" strike="noStrike">
                          <a:solidFill>
                            <a:srgbClr val="000000"/>
                          </a:solidFill>
                          <a:effectLst/>
                          <a:latin typeface="Aptos Narrow" panose="020B0004020202020204" pitchFamily="34" charset="0"/>
                        </a:rPr>
                        <a:t>0.0503</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05883586"/>
                  </a:ext>
                </a:extLst>
              </a:tr>
              <a:tr h="305006">
                <a:tc>
                  <a:txBody>
                    <a:bodyPr/>
                    <a:lstStyle/>
                    <a:p>
                      <a:pPr algn="l" fontAlgn="b"/>
                      <a:r>
                        <a:rPr lang="en-US" sz="1400" b="0" i="0" u="none" strike="noStrike">
                          <a:solidFill>
                            <a:srgbClr val="000000"/>
                          </a:solidFill>
                          <a:effectLst/>
                          <a:latin typeface="Aptos Narrow" panose="020B0004020202020204" pitchFamily="34" charset="0"/>
                        </a:rPr>
                        <a:t>DBSCAN with PCA</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US" sz="1400" b="0" i="0" u="none" strike="noStrike" dirty="0">
                          <a:solidFill>
                            <a:srgbClr val="000000"/>
                          </a:solidFill>
                          <a:effectLst/>
                          <a:latin typeface="Aptos Narrow" panose="020B0004020202020204" pitchFamily="34" charset="0"/>
                        </a:rPr>
                        <a:t>50</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US" sz="1400" b="0" i="0" u="none" strike="noStrike" dirty="0">
                          <a:solidFill>
                            <a:srgbClr val="000000"/>
                          </a:solidFill>
                          <a:effectLst/>
                          <a:latin typeface="Aptos Narrow" panose="020B0004020202020204" pitchFamily="34" charset="0"/>
                        </a:rPr>
                        <a:t>-0.2634</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62738587"/>
                  </a:ext>
                </a:extLst>
              </a:tr>
              <a:tr h="315524">
                <a:tc>
                  <a:txBody>
                    <a:bodyPr/>
                    <a:lstStyle/>
                    <a:p>
                      <a:pPr algn="l" fontAlgn="b"/>
                      <a:r>
                        <a:rPr lang="en-US" sz="1400" b="0" i="0" u="none" strike="noStrike">
                          <a:solidFill>
                            <a:srgbClr val="000000"/>
                          </a:solidFill>
                          <a:effectLst/>
                          <a:latin typeface="Aptos Narrow" panose="020B0004020202020204" pitchFamily="34" charset="0"/>
                        </a:rPr>
                        <a:t>Kmeans t-SNE embeddings</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US" sz="1400" b="0" i="0" u="none" strike="noStrike">
                          <a:solidFill>
                            <a:srgbClr val="000000"/>
                          </a:solidFill>
                          <a:effectLst/>
                          <a:latin typeface="Aptos Narrow" panose="020B0004020202020204" pitchFamily="34" charset="0"/>
                        </a:rPr>
                        <a:t>2</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US" sz="1400" b="0" i="0" u="none" strike="noStrike" dirty="0">
                          <a:solidFill>
                            <a:srgbClr val="000000"/>
                          </a:solidFill>
                          <a:effectLst/>
                          <a:latin typeface="Aptos Narrow" panose="020B0004020202020204" pitchFamily="34" charset="0"/>
                        </a:rPr>
                        <a:t>0.4632</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025533"/>
                  </a:ext>
                </a:extLst>
              </a:tr>
            </a:tbl>
          </a:graphicData>
        </a:graphic>
      </p:graphicFrame>
      <p:sp>
        <p:nvSpPr>
          <p:cNvPr id="5" name="TextBox 4">
            <a:extLst>
              <a:ext uri="{FF2B5EF4-FFF2-40B4-BE49-F238E27FC236}">
                <a16:creationId xmlns:a16="http://schemas.microsoft.com/office/drawing/2014/main" id="{397C91DB-BEE2-6B91-420B-1F9B09FEB51C}"/>
              </a:ext>
            </a:extLst>
          </p:cNvPr>
          <p:cNvSpPr txBox="1"/>
          <p:nvPr/>
        </p:nvSpPr>
        <p:spPr>
          <a:xfrm>
            <a:off x="594911" y="3976102"/>
            <a:ext cx="8095301" cy="1592744"/>
          </a:xfrm>
          <a:prstGeom prst="rect">
            <a:avLst/>
          </a:prstGeom>
          <a:noFill/>
        </p:spPr>
        <p:txBody>
          <a:bodyPr wrap="square">
            <a:spAutoFit/>
          </a:bodyPr>
          <a:lstStyle/>
          <a:p>
            <a:pPr algn="l">
              <a:buNone/>
            </a:pPr>
            <a:r>
              <a:rPr lang="en-US" sz="1400" b="1" dirty="0"/>
              <a:t>Conclusion:</a:t>
            </a:r>
          </a:p>
          <a:p>
            <a:pPr>
              <a:spcAft>
                <a:spcPts val="506"/>
              </a:spcAft>
              <a:buFont typeface="Arial" panose="020B0604020202020204" pitchFamily="34" charset="0"/>
              <a:buChar char="•"/>
            </a:pPr>
            <a:r>
              <a:rPr lang="en-US" sz="1400" dirty="0"/>
              <a:t>t-SNE embeddings + K-Means clustering gave clearly the best performance.</a:t>
            </a:r>
          </a:p>
          <a:p>
            <a:pPr>
              <a:spcAft>
                <a:spcPts val="506"/>
              </a:spcAft>
              <a:buFont typeface="Arial" panose="020B0604020202020204" pitchFamily="34" charset="0"/>
              <a:buChar char="•"/>
            </a:pPr>
            <a:r>
              <a:rPr lang="en-US" sz="1400" dirty="0"/>
              <a:t>PCA (50) + K-Means was the next best option but significantly lower than t-SNE embeddings.</a:t>
            </a:r>
          </a:p>
          <a:p>
            <a:pPr>
              <a:spcAft>
                <a:spcPts val="506"/>
              </a:spcAft>
              <a:buFont typeface="Arial" panose="020B0604020202020204" pitchFamily="34" charset="0"/>
              <a:buChar char="•"/>
            </a:pPr>
            <a:r>
              <a:rPr lang="en-US" sz="1400" dirty="0"/>
              <a:t>Since the t-SNE embeddings + K-Means method performed best by far, let's proceed with this method for creating your manual labeling set.</a:t>
            </a:r>
          </a:p>
          <a:p>
            <a:pPr>
              <a:spcAft>
                <a:spcPts val="506"/>
              </a:spcAft>
              <a:buFont typeface="Arial" panose="020B0604020202020204" pitchFamily="34" charset="0"/>
              <a:buChar char="•"/>
            </a:pPr>
            <a:r>
              <a:rPr lang="en-US" sz="1400" dirty="0"/>
              <a:t>It should be able to find to t-SNE here as our primary intent is to label the data.</a:t>
            </a:r>
          </a:p>
        </p:txBody>
      </p:sp>
    </p:spTree>
    <p:extLst>
      <p:ext uri="{BB962C8B-B14F-4D97-AF65-F5344CB8AC3E}">
        <p14:creationId xmlns:p14="http://schemas.microsoft.com/office/powerpoint/2010/main" val="255806341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07F7FF-6B0B-C8B2-3355-CE25F12EC3E7}"/>
            </a:ext>
          </a:extLst>
        </p:cNvPr>
        <p:cNvGrpSpPr/>
        <p:nvPr/>
      </p:nvGrpSpPr>
      <p:grpSpPr>
        <a:xfrm>
          <a:off x="0" y="0"/>
          <a:ext cx="0" cy="0"/>
          <a:chOff x="0" y="0"/>
          <a:chExt cx="0" cy="0"/>
        </a:xfrm>
      </p:grpSpPr>
      <p:sp>
        <p:nvSpPr>
          <p:cNvPr id="9" name="Title 8">
            <a:extLst>
              <a:ext uri="{FF2B5EF4-FFF2-40B4-BE49-F238E27FC236}">
                <a16:creationId xmlns:a16="http://schemas.microsoft.com/office/drawing/2014/main" id="{944AE518-FAFB-FDCA-79D0-281A2A56E576}"/>
              </a:ext>
            </a:extLst>
          </p:cNvPr>
          <p:cNvSpPr>
            <a:spLocks noGrp="1"/>
          </p:cNvSpPr>
          <p:nvPr>
            <p:ph type="title"/>
          </p:nvPr>
        </p:nvSpPr>
        <p:spPr>
          <a:xfrm>
            <a:off x="481330" y="3026298"/>
            <a:ext cx="8178790" cy="665705"/>
          </a:xfrm>
        </p:spPr>
        <p:txBody>
          <a:bodyPr>
            <a:normAutofit fontScale="90000"/>
          </a:bodyPr>
          <a:lstStyle/>
          <a:p>
            <a:pPr algn="ctr"/>
            <a:r>
              <a:rPr lang="en-US" b="1" dirty="0">
                <a:solidFill>
                  <a:schemeClr val="accent1">
                    <a:lumMod val="75000"/>
                  </a:schemeClr>
                </a:solidFill>
              </a:rPr>
              <a:t>Clustering Approach Selection</a:t>
            </a:r>
          </a:p>
        </p:txBody>
      </p:sp>
    </p:spTree>
    <p:extLst>
      <p:ext uri="{BB962C8B-B14F-4D97-AF65-F5344CB8AC3E}">
        <p14:creationId xmlns:p14="http://schemas.microsoft.com/office/powerpoint/2010/main" val="545913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DEB80E-B7C4-E98E-3D71-8E22FDCF656F}"/>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D74E5D58-0AB6-2786-79F9-FD8A98D9E5DA}"/>
              </a:ext>
            </a:extLst>
          </p:cNvPr>
          <p:cNvSpPr txBox="1"/>
          <p:nvPr/>
        </p:nvSpPr>
        <p:spPr>
          <a:xfrm>
            <a:off x="481330" y="1446632"/>
            <a:ext cx="8178790" cy="3365024"/>
          </a:xfrm>
          <a:prstGeom prst="rect">
            <a:avLst/>
          </a:prstGeom>
          <a:noFill/>
        </p:spPr>
        <p:txBody>
          <a:bodyPr wrap="square">
            <a:spAutoFit/>
          </a:bodyPr>
          <a:lstStyle/>
          <a:p>
            <a:pPr>
              <a:spcAft>
                <a:spcPts val="506"/>
              </a:spcAft>
            </a:pPr>
            <a:r>
              <a:rPr lang="en-US" sz="1400" dirty="0"/>
              <a:t>Based on the evaluation in the previous slides t-SNE embeddings + K-Means clustering gave clearly the best performance.</a:t>
            </a:r>
            <a:br>
              <a:rPr lang="en-US" sz="1400" dirty="0"/>
            </a:br>
            <a:r>
              <a:rPr lang="en-US" sz="1400" dirty="0"/>
              <a:t>However, running t-SNE on 60,000 samples directly will take a long time. To overcome this, we can use a faster but equally effective alternative: UMAP.</a:t>
            </a:r>
          </a:p>
          <a:p>
            <a:pPr>
              <a:spcAft>
                <a:spcPts val="506"/>
              </a:spcAft>
            </a:pPr>
            <a:endParaRPr lang="en-US" sz="1400" dirty="0"/>
          </a:p>
          <a:p>
            <a:pPr marL="257175" indent="-257175">
              <a:buFont typeface="Wingdings" panose="05000000000000000000" pitchFamily="2" charset="2"/>
              <a:buChar char="Ø"/>
            </a:pPr>
            <a:r>
              <a:rPr lang="en-US" sz="1400" b="1" dirty="0"/>
              <a:t>What is UMAP?</a:t>
            </a:r>
            <a:br>
              <a:rPr lang="en-US" sz="1400" b="1" dirty="0"/>
            </a:br>
            <a:r>
              <a:rPr lang="en-US" sz="1400" dirty="0"/>
              <a:t>UMAP (Uniform Manifold Approximation and Projection) is a dimension reduction technique used in machine learning and data visualization. It helps to visualize high-dimensional data in a lower dimension (typically 2 or 3) while preserving the global structure of the data. </a:t>
            </a:r>
          </a:p>
          <a:p>
            <a:endParaRPr lang="en-US" sz="1400" dirty="0"/>
          </a:p>
          <a:p>
            <a:pPr marL="257175" indent="-257175">
              <a:buFont typeface="Wingdings" panose="05000000000000000000" pitchFamily="2" charset="2"/>
              <a:buChar char="Ø"/>
            </a:pPr>
            <a:r>
              <a:rPr lang="en-US" sz="1400" b="1" dirty="0"/>
              <a:t>Why UMAP?</a:t>
            </a:r>
          </a:p>
          <a:p>
            <a:pPr lvl="1">
              <a:spcAft>
                <a:spcPts val="506"/>
              </a:spcAft>
              <a:buFont typeface="Arial" panose="020B0604020202020204" pitchFamily="34" charset="0"/>
              <a:buChar char="•"/>
            </a:pPr>
            <a:r>
              <a:rPr lang="en-US" sz="1400" dirty="0"/>
              <a:t>Similar visual quality as t-SNE</a:t>
            </a:r>
          </a:p>
          <a:p>
            <a:pPr lvl="1">
              <a:spcAft>
                <a:spcPts val="506"/>
              </a:spcAft>
              <a:buFont typeface="Arial" panose="020B0604020202020204" pitchFamily="34" charset="0"/>
              <a:buChar char="•"/>
            </a:pPr>
            <a:r>
              <a:rPr lang="en-US" sz="1400" dirty="0"/>
              <a:t>Scalable to large datasets (60k samples feasible on your hardware)</a:t>
            </a:r>
          </a:p>
          <a:p>
            <a:pPr lvl="1">
              <a:spcAft>
                <a:spcPts val="506"/>
              </a:spcAft>
              <a:buFont typeface="Arial" panose="020B0604020202020204" pitchFamily="34" charset="0"/>
              <a:buChar char="•"/>
            </a:pPr>
            <a:r>
              <a:rPr lang="en-US" sz="1400" dirty="0"/>
              <a:t>Produces embeddings quickly and clearly separates clusters (like t-SNE)</a:t>
            </a:r>
          </a:p>
        </p:txBody>
      </p:sp>
      <p:sp>
        <p:nvSpPr>
          <p:cNvPr id="2" name="TextBox 1">
            <a:extLst>
              <a:ext uri="{FF2B5EF4-FFF2-40B4-BE49-F238E27FC236}">
                <a16:creationId xmlns:a16="http://schemas.microsoft.com/office/drawing/2014/main" id="{2F9D133E-538D-5299-A228-9B34E1125BBD}"/>
              </a:ext>
            </a:extLst>
          </p:cNvPr>
          <p:cNvSpPr txBox="1"/>
          <p:nvPr/>
        </p:nvSpPr>
        <p:spPr>
          <a:xfrm>
            <a:off x="3842597" y="915717"/>
            <a:ext cx="1202573" cy="553998"/>
          </a:xfrm>
          <a:prstGeom prst="rect">
            <a:avLst/>
          </a:prstGeom>
          <a:noFill/>
        </p:spPr>
        <p:txBody>
          <a:bodyPr wrap="none" rtlCol="0">
            <a:spAutoFit/>
          </a:bodyPr>
          <a:lstStyle/>
          <a:p>
            <a:r>
              <a:rPr lang="en-US" sz="3000" b="1" u="sng" dirty="0">
                <a:solidFill>
                  <a:schemeClr val="tx2">
                    <a:lumMod val="90000"/>
                    <a:lumOff val="10000"/>
                  </a:schemeClr>
                </a:solidFill>
              </a:rPr>
              <a:t>UMAP</a:t>
            </a:r>
          </a:p>
        </p:txBody>
      </p:sp>
    </p:spTree>
    <p:extLst>
      <p:ext uri="{BB962C8B-B14F-4D97-AF65-F5344CB8AC3E}">
        <p14:creationId xmlns:p14="http://schemas.microsoft.com/office/powerpoint/2010/main" val="274031986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A9F43F-B8B4-CC1C-8C2B-5B1424B4BBD6}"/>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106A6233-60D6-7F3A-1DFC-FD74B214BCD7}"/>
              </a:ext>
            </a:extLst>
          </p:cNvPr>
          <p:cNvSpPr txBox="1"/>
          <p:nvPr/>
        </p:nvSpPr>
        <p:spPr>
          <a:xfrm>
            <a:off x="3842597" y="915717"/>
            <a:ext cx="1202573" cy="553998"/>
          </a:xfrm>
          <a:prstGeom prst="rect">
            <a:avLst/>
          </a:prstGeom>
          <a:noFill/>
        </p:spPr>
        <p:txBody>
          <a:bodyPr wrap="none" rtlCol="0">
            <a:spAutoFit/>
          </a:bodyPr>
          <a:lstStyle/>
          <a:p>
            <a:r>
              <a:rPr lang="en-US" sz="3000" b="1" u="sng" dirty="0">
                <a:solidFill>
                  <a:schemeClr val="tx2">
                    <a:lumMod val="90000"/>
                    <a:lumOff val="10000"/>
                  </a:schemeClr>
                </a:solidFill>
              </a:rPr>
              <a:t>UMAP</a:t>
            </a:r>
          </a:p>
        </p:txBody>
      </p:sp>
      <p:graphicFrame>
        <p:nvGraphicFramePr>
          <p:cNvPr id="3" name="Table 2">
            <a:extLst>
              <a:ext uri="{FF2B5EF4-FFF2-40B4-BE49-F238E27FC236}">
                <a16:creationId xmlns:a16="http://schemas.microsoft.com/office/drawing/2014/main" id="{23E457DE-FAB5-986F-5091-CE3458B682D1}"/>
              </a:ext>
            </a:extLst>
          </p:cNvPr>
          <p:cNvGraphicFramePr>
            <a:graphicFrameLocks noGrp="1"/>
          </p:cNvGraphicFramePr>
          <p:nvPr>
            <p:extLst>
              <p:ext uri="{D42A27DB-BD31-4B8C-83A1-F6EECF244321}">
                <p14:modId xmlns:p14="http://schemas.microsoft.com/office/powerpoint/2010/main" val="2658383795"/>
              </p:ext>
            </p:extLst>
          </p:nvPr>
        </p:nvGraphicFramePr>
        <p:xfrm>
          <a:off x="729705" y="1448424"/>
          <a:ext cx="7419860" cy="3931920"/>
        </p:xfrm>
        <a:graphic>
          <a:graphicData uri="http://schemas.openxmlformats.org/drawingml/2006/table">
            <a:tbl>
              <a:tblPr/>
              <a:tblGrid>
                <a:gridCol w="3497426">
                  <a:extLst>
                    <a:ext uri="{9D8B030D-6E8A-4147-A177-3AD203B41FA5}">
                      <a16:colId xmlns:a16="http://schemas.microsoft.com/office/drawing/2014/main" val="4160119098"/>
                    </a:ext>
                  </a:extLst>
                </a:gridCol>
                <a:gridCol w="2046812">
                  <a:extLst>
                    <a:ext uri="{9D8B030D-6E8A-4147-A177-3AD203B41FA5}">
                      <a16:colId xmlns:a16="http://schemas.microsoft.com/office/drawing/2014/main" val="1174659120"/>
                    </a:ext>
                  </a:extLst>
                </a:gridCol>
                <a:gridCol w="1875622">
                  <a:extLst>
                    <a:ext uri="{9D8B030D-6E8A-4147-A177-3AD203B41FA5}">
                      <a16:colId xmlns:a16="http://schemas.microsoft.com/office/drawing/2014/main" val="1555476273"/>
                    </a:ext>
                  </a:extLst>
                </a:gridCol>
              </a:tblGrid>
              <a:tr h="394245">
                <a:tc>
                  <a:txBody>
                    <a:bodyPr/>
                    <a:lstStyle/>
                    <a:p>
                      <a:pPr algn="l" fontAlgn="b"/>
                      <a:r>
                        <a:rPr lang="en-US" sz="2100" b="1" i="0" u="none" strike="noStrike" dirty="0">
                          <a:solidFill>
                            <a:srgbClr val="FFFFFF"/>
                          </a:solidFill>
                          <a:effectLst/>
                          <a:latin typeface="Aptos Narrow" panose="020B0004020202020204" pitchFamily="34" charset="0"/>
                        </a:rPr>
                        <a:t>Setup</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l" fontAlgn="b"/>
                      <a:r>
                        <a:rPr lang="en-US" sz="2100" b="1" i="0" u="none" strike="noStrike" dirty="0" err="1">
                          <a:solidFill>
                            <a:srgbClr val="FFFFFF"/>
                          </a:solidFill>
                          <a:effectLst/>
                          <a:latin typeface="Aptos Narrow" panose="020B0004020202020204" pitchFamily="34" charset="0"/>
                        </a:rPr>
                        <a:t>n_components</a:t>
                      </a:r>
                      <a:endParaRPr lang="en-US" sz="2100" b="1" i="0" u="none" strike="noStrike" dirty="0">
                        <a:solidFill>
                          <a:srgbClr val="FFFFFF"/>
                        </a:solidFill>
                        <a:effectLst/>
                        <a:latin typeface="Aptos Narrow" panose="020B0004020202020204" pitchFamily="34" charset="0"/>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l" fontAlgn="b"/>
                      <a:r>
                        <a:rPr lang="en-US" sz="2100" b="1" i="0" u="none" strike="noStrike" dirty="0">
                          <a:solidFill>
                            <a:srgbClr val="FFFFFF"/>
                          </a:solidFill>
                          <a:effectLst/>
                          <a:latin typeface="Aptos Narrow" panose="020B0004020202020204" pitchFamily="34" charset="0"/>
                        </a:rPr>
                        <a:t>Silhouette Score</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3350730752"/>
                  </a:ext>
                </a:extLst>
              </a:tr>
              <a:tr h="381104">
                <a:tc>
                  <a:txBody>
                    <a:bodyPr/>
                    <a:lstStyle/>
                    <a:p>
                      <a:pPr algn="l" fontAlgn="b"/>
                      <a:r>
                        <a:rPr lang="en-US" sz="2100" b="0" i="0" u="none" strike="noStrike" dirty="0">
                          <a:solidFill>
                            <a:srgbClr val="000000"/>
                          </a:solidFill>
                          <a:effectLst/>
                          <a:latin typeface="Aptos Narrow" panose="020B0004020202020204" pitchFamily="34" charset="0"/>
                        </a:rPr>
                        <a:t>GMM with PCA</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US" sz="2100" b="0" i="0" u="none" strike="noStrike" dirty="0">
                          <a:solidFill>
                            <a:srgbClr val="000000"/>
                          </a:solidFill>
                          <a:effectLst/>
                          <a:latin typeface="Aptos Narrow" panose="020B0004020202020204" pitchFamily="34" charset="0"/>
                        </a:rPr>
                        <a:t>50</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US" sz="2100" b="0" i="0" u="none" strike="noStrike">
                          <a:solidFill>
                            <a:srgbClr val="000000"/>
                          </a:solidFill>
                          <a:effectLst/>
                          <a:latin typeface="Aptos Narrow" panose="020B0004020202020204" pitchFamily="34" charset="0"/>
                        </a:rPr>
                        <a:t>0.0404</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BEFF2"/>
                    </a:solidFill>
                  </a:tcPr>
                </a:tc>
                <a:extLst>
                  <a:ext uri="{0D108BD9-81ED-4DB2-BD59-A6C34878D82A}">
                    <a16:rowId xmlns:a16="http://schemas.microsoft.com/office/drawing/2014/main" val="1253593038"/>
                  </a:ext>
                </a:extLst>
              </a:tr>
              <a:tr h="381104">
                <a:tc>
                  <a:txBody>
                    <a:bodyPr/>
                    <a:lstStyle/>
                    <a:p>
                      <a:pPr algn="l" fontAlgn="b"/>
                      <a:r>
                        <a:rPr lang="en-US" sz="2100" b="0" i="0" u="none" strike="noStrike" dirty="0">
                          <a:solidFill>
                            <a:srgbClr val="000000"/>
                          </a:solidFill>
                          <a:effectLst/>
                          <a:latin typeface="Aptos Narrow" panose="020B0004020202020204" pitchFamily="34" charset="0"/>
                        </a:rPr>
                        <a:t>K-Means with PCA</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US" sz="2100" b="0" i="0" u="none" strike="noStrike">
                          <a:solidFill>
                            <a:srgbClr val="000000"/>
                          </a:solidFill>
                          <a:effectLst/>
                          <a:latin typeface="Aptos Narrow" panose="020B0004020202020204" pitchFamily="34" charset="0"/>
                        </a:rPr>
                        <a:t>50</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US" sz="2100" b="0" i="0" u="none" strike="noStrike">
                          <a:solidFill>
                            <a:srgbClr val="000000"/>
                          </a:solidFill>
                          <a:effectLst/>
                          <a:latin typeface="Aptos Narrow" panose="020B0004020202020204" pitchFamily="34" charset="0"/>
                        </a:rPr>
                        <a:t>0.0818</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BFC"/>
                    </a:solidFill>
                  </a:tcPr>
                </a:tc>
                <a:extLst>
                  <a:ext uri="{0D108BD9-81ED-4DB2-BD59-A6C34878D82A}">
                    <a16:rowId xmlns:a16="http://schemas.microsoft.com/office/drawing/2014/main" val="441402639"/>
                  </a:ext>
                </a:extLst>
              </a:tr>
              <a:tr h="381104">
                <a:tc>
                  <a:txBody>
                    <a:bodyPr/>
                    <a:lstStyle/>
                    <a:p>
                      <a:pPr algn="l" fontAlgn="b"/>
                      <a:r>
                        <a:rPr lang="en-US" sz="2100" b="0" i="0" u="none" strike="noStrike">
                          <a:solidFill>
                            <a:srgbClr val="000000"/>
                          </a:solidFill>
                          <a:effectLst/>
                          <a:latin typeface="Aptos Narrow" panose="020B0004020202020204" pitchFamily="34" charset="0"/>
                        </a:rPr>
                        <a:t>K-Means with PCA</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US" sz="2100" b="0" i="0" u="none" strike="noStrike" dirty="0">
                          <a:solidFill>
                            <a:srgbClr val="000000"/>
                          </a:solidFill>
                          <a:effectLst/>
                          <a:latin typeface="Aptos Narrow" panose="020B0004020202020204" pitchFamily="34" charset="0"/>
                        </a:rPr>
                        <a:t>100</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US" sz="2100" b="0" i="0" u="none" strike="noStrike">
                          <a:solidFill>
                            <a:srgbClr val="000000"/>
                          </a:solidFill>
                          <a:effectLst/>
                          <a:latin typeface="Aptos Narrow" panose="020B0004020202020204" pitchFamily="34" charset="0"/>
                        </a:rPr>
                        <a:t>0.0676</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FCFF"/>
                    </a:solidFill>
                  </a:tcPr>
                </a:tc>
                <a:extLst>
                  <a:ext uri="{0D108BD9-81ED-4DB2-BD59-A6C34878D82A}">
                    <a16:rowId xmlns:a16="http://schemas.microsoft.com/office/drawing/2014/main" val="781029764"/>
                  </a:ext>
                </a:extLst>
              </a:tr>
              <a:tr h="644843">
                <a:tc>
                  <a:txBody>
                    <a:bodyPr/>
                    <a:lstStyle/>
                    <a:p>
                      <a:pPr algn="l" fontAlgn="b"/>
                      <a:r>
                        <a:rPr lang="en-US" sz="2100" b="0" i="0" u="none" strike="noStrike" dirty="0">
                          <a:solidFill>
                            <a:srgbClr val="000000"/>
                          </a:solidFill>
                          <a:effectLst/>
                          <a:latin typeface="Aptos Narrow" panose="020B0004020202020204" pitchFamily="34" charset="0"/>
                        </a:rPr>
                        <a:t>Agglomerative Clustering with PCA</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US" sz="2100" b="0" i="0" u="none" strike="noStrike" dirty="0">
                          <a:solidFill>
                            <a:srgbClr val="000000"/>
                          </a:solidFill>
                          <a:effectLst/>
                          <a:latin typeface="Aptos Narrow" panose="020B0004020202020204" pitchFamily="34" charset="0"/>
                        </a:rPr>
                        <a:t>50</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US" sz="2100" b="0" i="0" u="none" strike="noStrike" dirty="0">
                          <a:solidFill>
                            <a:srgbClr val="000000"/>
                          </a:solidFill>
                          <a:effectLst/>
                          <a:latin typeface="Aptos Narrow" panose="020B0004020202020204" pitchFamily="34" charset="0"/>
                        </a:rPr>
                        <a:t>0.0503</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BF4F7"/>
                    </a:solidFill>
                  </a:tcPr>
                </a:tc>
                <a:extLst>
                  <a:ext uri="{0D108BD9-81ED-4DB2-BD59-A6C34878D82A}">
                    <a16:rowId xmlns:a16="http://schemas.microsoft.com/office/drawing/2014/main" val="1153559808"/>
                  </a:ext>
                </a:extLst>
              </a:tr>
              <a:tr h="381104">
                <a:tc>
                  <a:txBody>
                    <a:bodyPr/>
                    <a:lstStyle/>
                    <a:p>
                      <a:pPr algn="l" fontAlgn="b"/>
                      <a:r>
                        <a:rPr lang="en-US" sz="2100" b="0" i="0" u="none" strike="noStrike">
                          <a:solidFill>
                            <a:srgbClr val="000000"/>
                          </a:solidFill>
                          <a:effectLst/>
                          <a:latin typeface="Aptos Narrow" panose="020B0004020202020204" pitchFamily="34" charset="0"/>
                        </a:rPr>
                        <a:t>DBSCAN with PCA</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US" sz="2100" b="0" i="0" u="none" strike="noStrike">
                          <a:solidFill>
                            <a:srgbClr val="000000"/>
                          </a:solidFill>
                          <a:effectLst/>
                          <a:latin typeface="Aptos Narrow" panose="020B0004020202020204" pitchFamily="34" charset="0"/>
                        </a:rPr>
                        <a:t>50</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US" sz="2100" b="0" i="0" u="none" strike="noStrike" dirty="0">
                          <a:solidFill>
                            <a:srgbClr val="000000"/>
                          </a:solidFill>
                          <a:effectLst/>
                          <a:latin typeface="Aptos Narrow" panose="020B0004020202020204" pitchFamily="34" charset="0"/>
                        </a:rPr>
                        <a:t>-0.2634</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8696B"/>
                    </a:solidFill>
                  </a:tcPr>
                </a:tc>
                <a:extLst>
                  <a:ext uri="{0D108BD9-81ED-4DB2-BD59-A6C34878D82A}">
                    <a16:rowId xmlns:a16="http://schemas.microsoft.com/office/drawing/2014/main" val="3195797238"/>
                  </a:ext>
                </a:extLst>
              </a:tr>
              <a:tr h="381104">
                <a:tc>
                  <a:txBody>
                    <a:bodyPr/>
                    <a:lstStyle/>
                    <a:p>
                      <a:pPr algn="l" fontAlgn="b"/>
                      <a:r>
                        <a:rPr lang="en-US" sz="2100" b="0" i="0" u="none" strike="noStrike">
                          <a:solidFill>
                            <a:srgbClr val="000000"/>
                          </a:solidFill>
                          <a:effectLst/>
                          <a:latin typeface="Aptos Narrow" panose="020B0004020202020204" pitchFamily="34" charset="0"/>
                        </a:rPr>
                        <a:t>Kmeans t-SNE embeddings</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US" sz="2100" b="0" i="0" u="none" strike="noStrike">
                          <a:solidFill>
                            <a:srgbClr val="000000"/>
                          </a:solidFill>
                          <a:effectLst/>
                          <a:latin typeface="Aptos Narrow" panose="020B0004020202020204" pitchFamily="34" charset="0"/>
                        </a:rPr>
                        <a:t>2</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US" sz="2100" b="0" i="0" u="none" strike="noStrike" dirty="0">
                          <a:solidFill>
                            <a:srgbClr val="000000"/>
                          </a:solidFill>
                          <a:effectLst/>
                          <a:latin typeface="Aptos Narrow" panose="020B0004020202020204" pitchFamily="34" charset="0"/>
                        </a:rPr>
                        <a:t>0.4632</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FD0A1"/>
                    </a:solidFill>
                  </a:tcPr>
                </a:tc>
                <a:extLst>
                  <a:ext uri="{0D108BD9-81ED-4DB2-BD59-A6C34878D82A}">
                    <a16:rowId xmlns:a16="http://schemas.microsoft.com/office/drawing/2014/main" val="3180723706"/>
                  </a:ext>
                </a:extLst>
              </a:tr>
              <a:tr h="394245">
                <a:tc>
                  <a:txBody>
                    <a:bodyPr/>
                    <a:lstStyle/>
                    <a:p>
                      <a:pPr algn="l" fontAlgn="b"/>
                      <a:r>
                        <a:rPr lang="en-US" sz="2100" b="0" i="0" u="none" strike="noStrike">
                          <a:solidFill>
                            <a:srgbClr val="000000"/>
                          </a:solidFill>
                          <a:effectLst/>
                          <a:latin typeface="Aptos Narrow" panose="020B0004020202020204" pitchFamily="34" charset="0"/>
                        </a:rPr>
                        <a:t>K-Means with UMAP</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US" sz="2100" b="0" i="0" u="none" strike="noStrike">
                          <a:solidFill>
                            <a:srgbClr val="000000"/>
                          </a:solidFill>
                          <a:effectLst/>
                          <a:latin typeface="Aptos Narrow" panose="020B0004020202020204" pitchFamily="34" charset="0"/>
                        </a:rPr>
                        <a:t>2</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US" sz="2100" b="0" i="0" u="none" strike="noStrike" dirty="0">
                          <a:solidFill>
                            <a:srgbClr val="000000"/>
                          </a:solidFill>
                          <a:effectLst/>
                          <a:latin typeface="Aptos Narrow" panose="020B0004020202020204" pitchFamily="34" charset="0"/>
                        </a:rPr>
                        <a:t>0.619</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3BE7B"/>
                    </a:solidFill>
                  </a:tcPr>
                </a:tc>
                <a:extLst>
                  <a:ext uri="{0D108BD9-81ED-4DB2-BD59-A6C34878D82A}">
                    <a16:rowId xmlns:a16="http://schemas.microsoft.com/office/drawing/2014/main" val="791338380"/>
                  </a:ext>
                </a:extLst>
              </a:tr>
            </a:tbl>
          </a:graphicData>
        </a:graphic>
      </p:graphicFrame>
      <p:sp>
        <p:nvSpPr>
          <p:cNvPr id="6" name="TextBox 5">
            <a:extLst>
              <a:ext uri="{FF2B5EF4-FFF2-40B4-BE49-F238E27FC236}">
                <a16:creationId xmlns:a16="http://schemas.microsoft.com/office/drawing/2014/main" id="{C0B0C86B-37F0-D940-4E46-245BC50A0481}"/>
              </a:ext>
            </a:extLst>
          </p:cNvPr>
          <p:cNvSpPr txBox="1"/>
          <p:nvPr/>
        </p:nvSpPr>
        <p:spPr>
          <a:xfrm>
            <a:off x="729705" y="5561165"/>
            <a:ext cx="5541647" cy="300082"/>
          </a:xfrm>
          <a:prstGeom prst="rect">
            <a:avLst/>
          </a:prstGeom>
          <a:noFill/>
        </p:spPr>
        <p:txBody>
          <a:bodyPr wrap="square">
            <a:spAutoFit/>
          </a:bodyPr>
          <a:lstStyle/>
          <a:p>
            <a:r>
              <a:rPr lang="en-US" sz="1350" dirty="0">
                <a:solidFill>
                  <a:srgbClr val="000000"/>
                </a:solidFill>
                <a:latin typeface="Helvetica Neue"/>
              </a:rPr>
              <a:t>UMAP Resulted better clustering with </a:t>
            </a:r>
            <a:r>
              <a:rPr lang="en-US" sz="1350" dirty="0">
                <a:solidFill>
                  <a:schemeClr val="accent6">
                    <a:lumMod val="75000"/>
                  </a:schemeClr>
                </a:solidFill>
                <a:latin typeface="Helvetica Neue"/>
              </a:rPr>
              <a:t>silhouette score of </a:t>
            </a:r>
            <a:r>
              <a:rPr lang="en-US" sz="1350" b="1" dirty="0">
                <a:solidFill>
                  <a:schemeClr val="accent6">
                    <a:lumMod val="75000"/>
                  </a:schemeClr>
                </a:solidFill>
                <a:latin typeface="Helvetica Neue"/>
              </a:rPr>
              <a:t>0.6190</a:t>
            </a:r>
            <a:endParaRPr lang="en-US" sz="1350" dirty="0">
              <a:solidFill>
                <a:schemeClr val="accent6">
                  <a:lumMod val="75000"/>
                </a:schemeClr>
              </a:solidFill>
            </a:endParaRPr>
          </a:p>
        </p:txBody>
      </p:sp>
    </p:spTree>
    <p:extLst>
      <p:ext uri="{BB962C8B-B14F-4D97-AF65-F5344CB8AC3E}">
        <p14:creationId xmlns:p14="http://schemas.microsoft.com/office/powerpoint/2010/main" val="212948987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72FF74-75F3-8C57-BA22-FFC4902EB2C4}"/>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30CB62A4-429A-86AD-1081-CC4EA61E14FB}"/>
              </a:ext>
            </a:extLst>
          </p:cNvPr>
          <p:cNvSpPr txBox="1"/>
          <p:nvPr/>
        </p:nvSpPr>
        <p:spPr>
          <a:xfrm>
            <a:off x="481331" y="1816413"/>
            <a:ext cx="8178790" cy="2269852"/>
          </a:xfrm>
          <a:prstGeom prst="rect">
            <a:avLst/>
          </a:prstGeom>
          <a:noFill/>
        </p:spPr>
        <p:txBody>
          <a:bodyPr wrap="square">
            <a:spAutoFit/>
          </a:bodyPr>
          <a:lstStyle/>
          <a:p>
            <a:pPr algn="l"/>
            <a:r>
              <a:rPr lang="en-US" sz="1400" dirty="0"/>
              <a:t>While manually labelling the data with clustering outputs</a:t>
            </a:r>
            <a:r>
              <a:rPr lang="en-US" sz="1500" dirty="0">
                <a:solidFill>
                  <a:srgbClr val="000000"/>
                </a:solidFill>
                <a:latin typeface="Aptos Display (body)"/>
              </a:rPr>
              <a:t>:</a:t>
            </a:r>
            <a:br>
              <a:rPr lang="en-US" sz="1500" dirty="0">
                <a:solidFill>
                  <a:srgbClr val="000000"/>
                </a:solidFill>
                <a:latin typeface="Aptos Display (body)"/>
              </a:rPr>
            </a:br>
            <a:endParaRPr lang="en-US" sz="1500" dirty="0">
              <a:solidFill>
                <a:srgbClr val="000000"/>
              </a:solidFill>
              <a:latin typeface="Aptos Display (body)"/>
            </a:endParaRPr>
          </a:p>
          <a:p>
            <a:pPr marL="257175" indent="-257175">
              <a:spcAft>
                <a:spcPts val="506"/>
              </a:spcAft>
              <a:buFont typeface="Wingdings" panose="05000000000000000000" pitchFamily="2" charset="2"/>
              <a:buChar char="Ø"/>
            </a:pPr>
            <a:r>
              <a:rPr lang="en-US" sz="1400" dirty="0"/>
              <a:t>The cluster corresponding to the digit '4' contains a few samples that resemble the digit '9'.</a:t>
            </a:r>
          </a:p>
          <a:p>
            <a:pPr marL="257175" indent="-257175">
              <a:spcAft>
                <a:spcPts val="506"/>
              </a:spcAft>
              <a:buFont typeface="Wingdings" panose="05000000000000000000" pitchFamily="2" charset="2"/>
              <a:buChar char="Ø"/>
            </a:pPr>
            <a:r>
              <a:rPr lang="en-US" sz="1400" dirty="0"/>
              <a:t>The cluster assigned to the digit '9' includes some images that visually resemble the digit '7’.</a:t>
            </a:r>
          </a:p>
          <a:p>
            <a:pPr marL="257175" indent="-257175">
              <a:spcAft>
                <a:spcPts val="506"/>
              </a:spcAft>
              <a:buFont typeface="Wingdings" panose="05000000000000000000" pitchFamily="2" charset="2"/>
              <a:buChar char="Ø"/>
            </a:pPr>
            <a:r>
              <a:rPr lang="en-US" sz="1400" dirty="0"/>
              <a:t>There is a cluster where the symbols appear more like a '/' or are ambiguous—not clearly any digit from 0 to 9. </a:t>
            </a:r>
          </a:p>
          <a:p>
            <a:pPr marL="257175" indent="-257175">
              <a:spcAft>
                <a:spcPts val="506"/>
              </a:spcAft>
              <a:buFont typeface="Wingdings" panose="05000000000000000000" pitchFamily="2" charset="2"/>
              <a:buChar char="Ø"/>
            </a:pPr>
            <a:r>
              <a:rPr lang="en-US" sz="1400" dirty="0"/>
              <a:t>Since a distinct cluster for the digit '7' has not formed elsewhere and the shapes in this cluster are closer to '7', I have assigned this cluster to label '7’.</a:t>
            </a:r>
            <a:br>
              <a:rPr lang="en-US" sz="1500" dirty="0">
                <a:solidFill>
                  <a:srgbClr val="000000"/>
                </a:solidFill>
                <a:latin typeface="Aptos Display (body)"/>
              </a:rPr>
            </a:br>
            <a:endParaRPr lang="en-US" sz="1500" dirty="0">
              <a:solidFill>
                <a:srgbClr val="000000"/>
              </a:solidFill>
              <a:latin typeface="Aptos Display (body)"/>
            </a:endParaRPr>
          </a:p>
        </p:txBody>
      </p:sp>
      <p:sp>
        <p:nvSpPr>
          <p:cNvPr id="2" name="TextBox 1">
            <a:extLst>
              <a:ext uri="{FF2B5EF4-FFF2-40B4-BE49-F238E27FC236}">
                <a16:creationId xmlns:a16="http://schemas.microsoft.com/office/drawing/2014/main" id="{94E66C86-B8FD-7F1E-4ED5-CCE6A1628792}"/>
              </a:ext>
            </a:extLst>
          </p:cNvPr>
          <p:cNvSpPr txBox="1"/>
          <p:nvPr/>
        </p:nvSpPr>
        <p:spPr>
          <a:xfrm>
            <a:off x="2933882" y="915717"/>
            <a:ext cx="3363037" cy="553998"/>
          </a:xfrm>
          <a:prstGeom prst="rect">
            <a:avLst/>
          </a:prstGeom>
          <a:noFill/>
        </p:spPr>
        <p:txBody>
          <a:bodyPr wrap="none" rtlCol="0">
            <a:spAutoFit/>
          </a:bodyPr>
          <a:lstStyle/>
          <a:p>
            <a:r>
              <a:rPr lang="en-US" sz="3000" b="1" u="sng" dirty="0">
                <a:solidFill>
                  <a:schemeClr val="tx2">
                    <a:lumMod val="90000"/>
                    <a:lumOff val="10000"/>
                  </a:schemeClr>
                </a:solidFill>
              </a:rPr>
              <a:t>Few Observations</a:t>
            </a:r>
          </a:p>
        </p:txBody>
      </p:sp>
    </p:spTree>
    <p:extLst>
      <p:ext uri="{BB962C8B-B14F-4D97-AF65-F5344CB8AC3E}">
        <p14:creationId xmlns:p14="http://schemas.microsoft.com/office/powerpoint/2010/main" val="400702017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FC411D-2EB5-3EF0-1F4C-F7CE6EFF3959}"/>
            </a:ext>
          </a:extLst>
        </p:cNvPr>
        <p:cNvGrpSpPr/>
        <p:nvPr/>
      </p:nvGrpSpPr>
      <p:grpSpPr>
        <a:xfrm>
          <a:off x="0" y="0"/>
          <a:ext cx="0" cy="0"/>
          <a:chOff x="0" y="0"/>
          <a:chExt cx="0" cy="0"/>
        </a:xfrm>
      </p:grpSpPr>
      <p:sp>
        <p:nvSpPr>
          <p:cNvPr id="9" name="Title 8">
            <a:extLst>
              <a:ext uri="{FF2B5EF4-FFF2-40B4-BE49-F238E27FC236}">
                <a16:creationId xmlns:a16="http://schemas.microsoft.com/office/drawing/2014/main" id="{67F09E2F-2274-61BB-8B53-5D49349E2AB2}"/>
              </a:ext>
            </a:extLst>
          </p:cNvPr>
          <p:cNvSpPr>
            <a:spLocks noGrp="1"/>
          </p:cNvSpPr>
          <p:nvPr>
            <p:ph type="title"/>
          </p:nvPr>
        </p:nvSpPr>
        <p:spPr>
          <a:xfrm>
            <a:off x="481330" y="3026298"/>
            <a:ext cx="8178790" cy="665705"/>
          </a:xfrm>
        </p:spPr>
        <p:txBody>
          <a:bodyPr>
            <a:normAutofit fontScale="90000"/>
          </a:bodyPr>
          <a:lstStyle/>
          <a:p>
            <a:pPr algn="ctr"/>
            <a:r>
              <a:rPr lang="en-US" b="1" dirty="0">
                <a:solidFill>
                  <a:schemeClr val="accent1">
                    <a:lumMod val="75000"/>
                  </a:schemeClr>
                </a:solidFill>
              </a:rPr>
              <a:t>Classification</a:t>
            </a:r>
          </a:p>
        </p:txBody>
      </p:sp>
    </p:spTree>
    <p:extLst>
      <p:ext uri="{BB962C8B-B14F-4D97-AF65-F5344CB8AC3E}">
        <p14:creationId xmlns:p14="http://schemas.microsoft.com/office/powerpoint/2010/main" val="182733343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0FE2CD-033D-BBE3-BD76-456483880277}"/>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F96EA463-561B-3692-E196-AA373FC57DB8}"/>
              </a:ext>
            </a:extLst>
          </p:cNvPr>
          <p:cNvSpPr txBox="1"/>
          <p:nvPr/>
        </p:nvSpPr>
        <p:spPr>
          <a:xfrm>
            <a:off x="481330" y="1446631"/>
            <a:ext cx="8178790" cy="738664"/>
          </a:xfrm>
          <a:prstGeom prst="rect">
            <a:avLst/>
          </a:prstGeom>
          <a:noFill/>
        </p:spPr>
        <p:txBody>
          <a:bodyPr wrap="square">
            <a:spAutoFit/>
          </a:bodyPr>
          <a:lstStyle/>
          <a:p>
            <a:pPr>
              <a:spcAft>
                <a:spcPts val="506"/>
              </a:spcAft>
            </a:pPr>
            <a:r>
              <a:rPr lang="en-US" sz="1400" dirty="0"/>
              <a:t>We have trained and evaluated multiple ML classifiers (Logistic Regression, Random Forest, </a:t>
            </a:r>
            <a:r>
              <a:rPr lang="en-US" sz="1400" dirty="0" err="1"/>
              <a:t>XGBoost</a:t>
            </a:r>
            <a:r>
              <a:rPr lang="en-US" sz="1400" dirty="0"/>
              <a:t>) on your labeled data and compare their performance using accuracy, precision, recall, and F1-score.</a:t>
            </a:r>
          </a:p>
        </p:txBody>
      </p:sp>
      <p:sp>
        <p:nvSpPr>
          <p:cNvPr id="2" name="TextBox 1">
            <a:extLst>
              <a:ext uri="{FF2B5EF4-FFF2-40B4-BE49-F238E27FC236}">
                <a16:creationId xmlns:a16="http://schemas.microsoft.com/office/drawing/2014/main" id="{E3FB20BF-ED5A-4029-B28E-3E6C92A436B6}"/>
              </a:ext>
            </a:extLst>
          </p:cNvPr>
          <p:cNvSpPr txBox="1"/>
          <p:nvPr/>
        </p:nvSpPr>
        <p:spPr>
          <a:xfrm>
            <a:off x="2398904" y="915717"/>
            <a:ext cx="4358501" cy="553998"/>
          </a:xfrm>
          <a:prstGeom prst="rect">
            <a:avLst/>
          </a:prstGeom>
          <a:noFill/>
        </p:spPr>
        <p:txBody>
          <a:bodyPr wrap="none" rtlCol="0">
            <a:spAutoFit/>
          </a:bodyPr>
          <a:lstStyle/>
          <a:p>
            <a:r>
              <a:rPr lang="en-US" sz="3000" b="1" u="sng" dirty="0">
                <a:solidFill>
                  <a:schemeClr val="tx2">
                    <a:lumMod val="90000"/>
                    <a:lumOff val="10000"/>
                  </a:schemeClr>
                </a:solidFill>
              </a:rPr>
              <a:t>Classification Approach</a:t>
            </a:r>
          </a:p>
        </p:txBody>
      </p:sp>
      <p:sp>
        <p:nvSpPr>
          <p:cNvPr id="5" name="TextBox 4">
            <a:extLst>
              <a:ext uri="{FF2B5EF4-FFF2-40B4-BE49-F238E27FC236}">
                <a16:creationId xmlns:a16="http://schemas.microsoft.com/office/drawing/2014/main" id="{995919A7-493A-8684-D417-8FA640A95930}"/>
              </a:ext>
            </a:extLst>
          </p:cNvPr>
          <p:cNvSpPr txBox="1"/>
          <p:nvPr/>
        </p:nvSpPr>
        <p:spPr>
          <a:xfrm>
            <a:off x="924657" y="2475557"/>
            <a:ext cx="6676222" cy="2467342"/>
          </a:xfrm>
          <a:prstGeom prst="rect">
            <a:avLst/>
          </a:prstGeom>
          <a:noFill/>
        </p:spPr>
        <p:txBody>
          <a:bodyPr wrap="square">
            <a:spAutoFit/>
          </a:bodyPr>
          <a:lstStyle/>
          <a:p>
            <a:pPr algn="l">
              <a:buNone/>
            </a:pPr>
            <a:r>
              <a:rPr lang="en-US" sz="1650" b="1" dirty="0">
                <a:solidFill>
                  <a:srgbClr val="000000"/>
                </a:solidFill>
                <a:latin typeface="Aptos Display (body)"/>
              </a:rPr>
              <a:t>Step-by-step Plan</a:t>
            </a:r>
            <a:r>
              <a:rPr lang="en-US" sz="1650" dirty="0">
                <a:solidFill>
                  <a:srgbClr val="000000"/>
                </a:solidFill>
                <a:latin typeface="Aptos Display (body)"/>
              </a:rPr>
              <a:t>:</a:t>
            </a:r>
            <a:br>
              <a:rPr lang="en-US" sz="1350" dirty="0">
                <a:solidFill>
                  <a:srgbClr val="000000"/>
                </a:solidFill>
                <a:latin typeface="Aptos Display (body)"/>
              </a:rPr>
            </a:br>
            <a:br>
              <a:rPr lang="en-US" sz="1350" dirty="0">
                <a:solidFill>
                  <a:srgbClr val="000000"/>
                </a:solidFill>
                <a:latin typeface="Aptos Display (body)"/>
              </a:rPr>
            </a:br>
            <a:endParaRPr lang="en-US" sz="1350" dirty="0">
              <a:solidFill>
                <a:srgbClr val="000000"/>
              </a:solidFill>
              <a:latin typeface="Aptos Display (body)"/>
            </a:endParaRPr>
          </a:p>
          <a:p>
            <a:pPr marL="257175" indent="-257175">
              <a:spcAft>
                <a:spcPts val="506"/>
              </a:spcAft>
              <a:buFont typeface="Wingdings" panose="05000000000000000000" pitchFamily="2" charset="2"/>
              <a:buChar char="Ø"/>
            </a:pPr>
            <a:r>
              <a:rPr lang="en-US" sz="1400" dirty="0"/>
              <a:t>Load the labeled Excel file with </a:t>
            </a:r>
            <a:r>
              <a:rPr lang="en-US" sz="1400" dirty="0" err="1"/>
              <a:t>True_Label</a:t>
            </a:r>
            <a:r>
              <a:rPr lang="en-US" sz="1400" dirty="0"/>
              <a:t> column</a:t>
            </a:r>
          </a:p>
          <a:p>
            <a:pPr marL="257175" indent="-257175">
              <a:spcAft>
                <a:spcPts val="506"/>
              </a:spcAft>
              <a:buFont typeface="Wingdings" panose="05000000000000000000" pitchFamily="2" charset="2"/>
              <a:buChar char="Ø"/>
            </a:pPr>
            <a:r>
              <a:rPr lang="en-US" sz="1400" dirty="0"/>
              <a:t>Map the index to original image data using the Index column</a:t>
            </a:r>
          </a:p>
          <a:p>
            <a:pPr marL="257175" indent="-257175">
              <a:spcAft>
                <a:spcPts val="506"/>
              </a:spcAft>
              <a:buFont typeface="Wingdings" panose="05000000000000000000" pitchFamily="2" charset="2"/>
              <a:buChar char="Ø"/>
            </a:pPr>
            <a:r>
              <a:rPr lang="en-US" sz="1400" dirty="0"/>
              <a:t>Split the dataset into train and test sets</a:t>
            </a:r>
          </a:p>
          <a:p>
            <a:pPr marL="257175" indent="-257175">
              <a:spcAft>
                <a:spcPts val="506"/>
              </a:spcAft>
              <a:buFont typeface="Wingdings" panose="05000000000000000000" pitchFamily="2" charset="2"/>
              <a:buChar char="Ø"/>
            </a:pPr>
            <a:r>
              <a:rPr lang="en-US" sz="1400" dirty="0"/>
              <a:t>Train classifiers (Logistic Regression, Random Forest, </a:t>
            </a:r>
            <a:r>
              <a:rPr lang="en-US" sz="1400" dirty="0" err="1"/>
              <a:t>XGBoost</a:t>
            </a:r>
            <a:r>
              <a:rPr lang="en-US" sz="1400" dirty="0"/>
              <a:t>)</a:t>
            </a:r>
          </a:p>
          <a:p>
            <a:pPr marL="257175" indent="-257175">
              <a:spcAft>
                <a:spcPts val="506"/>
              </a:spcAft>
              <a:buFont typeface="Wingdings" panose="05000000000000000000" pitchFamily="2" charset="2"/>
              <a:buChar char="Ø"/>
            </a:pPr>
            <a:r>
              <a:rPr lang="en-US" sz="1400" dirty="0"/>
              <a:t>Evaluate models using accuracy, precision, recall, and F1-score</a:t>
            </a:r>
          </a:p>
          <a:p>
            <a:pPr marL="257175" indent="-257175">
              <a:spcAft>
                <a:spcPts val="506"/>
              </a:spcAft>
              <a:buFont typeface="Wingdings" panose="05000000000000000000" pitchFamily="2" charset="2"/>
              <a:buChar char="Ø"/>
            </a:pPr>
            <a:r>
              <a:rPr lang="en-US" sz="1400" dirty="0"/>
              <a:t>Generate observations from model metrics</a:t>
            </a:r>
          </a:p>
        </p:txBody>
      </p:sp>
    </p:spTree>
    <p:extLst>
      <p:ext uri="{BB962C8B-B14F-4D97-AF65-F5344CB8AC3E}">
        <p14:creationId xmlns:p14="http://schemas.microsoft.com/office/powerpoint/2010/main" val="178574451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C4CED3-22CA-F18F-10F1-6BDA54C2F07D}"/>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E7999C44-BB7B-2AEF-CC73-20BFE2F4DDA5}"/>
              </a:ext>
            </a:extLst>
          </p:cNvPr>
          <p:cNvSpPr txBox="1"/>
          <p:nvPr/>
        </p:nvSpPr>
        <p:spPr>
          <a:xfrm>
            <a:off x="2398903" y="915717"/>
            <a:ext cx="2847254" cy="553998"/>
          </a:xfrm>
          <a:prstGeom prst="rect">
            <a:avLst/>
          </a:prstGeom>
          <a:noFill/>
        </p:spPr>
        <p:txBody>
          <a:bodyPr wrap="none" rtlCol="0">
            <a:spAutoFit/>
          </a:bodyPr>
          <a:lstStyle/>
          <a:p>
            <a:r>
              <a:rPr lang="en-US" sz="3000" b="1" u="sng" dirty="0">
                <a:solidFill>
                  <a:schemeClr val="tx2">
                    <a:lumMod val="90000"/>
                    <a:lumOff val="10000"/>
                  </a:schemeClr>
                </a:solidFill>
              </a:rPr>
              <a:t>Final Summary</a:t>
            </a:r>
          </a:p>
        </p:txBody>
      </p:sp>
      <p:pic>
        <p:nvPicPr>
          <p:cNvPr id="6" name="Picture 5">
            <a:extLst>
              <a:ext uri="{FF2B5EF4-FFF2-40B4-BE49-F238E27FC236}">
                <a16:creationId xmlns:a16="http://schemas.microsoft.com/office/drawing/2014/main" id="{C56B5E9D-EFCA-5BA1-79A4-C215D32BF8D3}"/>
              </a:ext>
            </a:extLst>
          </p:cNvPr>
          <p:cNvPicPr>
            <a:picLocks noChangeAspect="1"/>
          </p:cNvPicPr>
          <p:nvPr/>
        </p:nvPicPr>
        <p:blipFill>
          <a:blip r:embed="rId2"/>
          <a:stretch>
            <a:fillRect/>
          </a:stretch>
        </p:blipFill>
        <p:spPr>
          <a:xfrm>
            <a:off x="2249957" y="1799998"/>
            <a:ext cx="4644086" cy="3258005"/>
          </a:xfrm>
          <a:prstGeom prst="rect">
            <a:avLst/>
          </a:prstGeom>
        </p:spPr>
      </p:pic>
    </p:spTree>
    <p:extLst>
      <p:ext uri="{BB962C8B-B14F-4D97-AF65-F5344CB8AC3E}">
        <p14:creationId xmlns:p14="http://schemas.microsoft.com/office/powerpoint/2010/main" val="314133692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31ECCA-70CA-75AE-3EBD-233F08C8077E}"/>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113F924E-A986-85E0-FC96-F3B67957F398}"/>
              </a:ext>
            </a:extLst>
          </p:cNvPr>
          <p:cNvSpPr txBox="1"/>
          <p:nvPr/>
        </p:nvSpPr>
        <p:spPr>
          <a:xfrm>
            <a:off x="2398903" y="915717"/>
            <a:ext cx="2847254" cy="553998"/>
          </a:xfrm>
          <a:prstGeom prst="rect">
            <a:avLst/>
          </a:prstGeom>
          <a:noFill/>
        </p:spPr>
        <p:txBody>
          <a:bodyPr wrap="none" rtlCol="0">
            <a:spAutoFit/>
          </a:bodyPr>
          <a:lstStyle/>
          <a:p>
            <a:r>
              <a:rPr lang="en-US" sz="3000" b="1" u="sng" dirty="0">
                <a:solidFill>
                  <a:schemeClr val="tx2">
                    <a:lumMod val="90000"/>
                    <a:lumOff val="10000"/>
                  </a:schemeClr>
                </a:solidFill>
              </a:rPr>
              <a:t>Final Summary</a:t>
            </a:r>
          </a:p>
        </p:txBody>
      </p:sp>
      <p:pic>
        <p:nvPicPr>
          <p:cNvPr id="4" name="Picture 3">
            <a:extLst>
              <a:ext uri="{FF2B5EF4-FFF2-40B4-BE49-F238E27FC236}">
                <a16:creationId xmlns:a16="http://schemas.microsoft.com/office/drawing/2014/main" id="{CFEEFC5C-A569-B2F7-2F23-D205C555D7D3}"/>
              </a:ext>
            </a:extLst>
          </p:cNvPr>
          <p:cNvPicPr>
            <a:picLocks noChangeAspect="1"/>
          </p:cNvPicPr>
          <p:nvPr/>
        </p:nvPicPr>
        <p:blipFill>
          <a:blip r:embed="rId2"/>
          <a:stretch>
            <a:fillRect/>
          </a:stretch>
        </p:blipFill>
        <p:spPr>
          <a:xfrm>
            <a:off x="2235668" y="1789281"/>
            <a:ext cx="4672664" cy="3279439"/>
          </a:xfrm>
          <a:prstGeom prst="rect">
            <a:avLst/>
          </a:prstGeom>
        </p:spPr>
      </p:pic>
    </p:spTree>
    <p:extLst>
      <p:ext uri="{BB962C8B-B14F-4D97-AF65-F5344CB8AC3E}">
        <p14:creationId xmlns:p14="http://schemas.microsoft.com/office/powerpoint/2010/main" val="18213473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152587-205A-D198-74C6-4BEE5BB468A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B7072AA-072F-A06D-DABC-F8DCDF762629}"/>
              </a:ext>
            </a:extLst>
          </p:cNvPr>
          <p:cNvSpPr>
            <a:spLocks noGrp="1"/>
          </p:cNvSpPr>
          <p:nvPr>
            <p:ph type="title"/>
          </p:nvPr>
        </p:nvSpPr>
        <p:spPr>
          <a:xfrm>
            <a:off x="173807" y="270999"/>
            <a:ext cx="8796385" cy="1176769"/>
          </a:xfrm>
        </p:spPr>
        <p:txBody>
          <a:bodyPr>
            <a:normAutofit fontScale="90000"/>
          </a:bodyPr>
          <a:lstStyle/>
          <a:p>
            <a:r>
              <a:rPr lang="en-IN" dirty="0">
                <a:latin typeface="Abadi" panose="020B0604020104020204" pitchFamily="34" charset="0"/>
              </a:rPr>
              <a:t>Executive Summary – Image Dataset</a:t>
            </a:r>
            <a:endParaRPr lang="en-IN" dirty="0"/>
          </a:p>
        </p:txBody>
      </p:sp>
      <p:sp>
        <p:nvSpPr>
          <p:cNvPr id="3" name="Content Placeholder 2">
            <a:extLst>
              <a:ext uri="{FF2B5EF4-FFF2-40B4-BE49-F238E27FC236}">
                <a16:creationId xmlns:a16="http://schemas.microsoft.com/office/drawing/2014/main" id="{2703E5E9-D4B1-2829-643F-36B201DFDC6D}"/>
              </a:ext>
            </a:extLst>
          </p:cNvPr>
          <p:cNvSpPr>
            <a:spLocks noGrp="1"/>
          </p:cNvSpPr>
          <p:nvPr>
            <p:ph idx="1"/>
          </p:nvPr>
        </p:nvSpPr>
        <p:spPr>
          <a:xfrm>
            <a:off x="551432" y="1437911"/>
            <a:ext cx="7943413" cy="4795979"/>
          </a:xfrm>
        </p:spPr>
        <p:txBody>
          <a:bodyPr>
            <a:normAutofit fontScale="85000" lnSpcReduction="20000"/>
          </a:bodyPr>
          <a:lstStyle/>
          <a:p>
            <a:pPr>
              <a:buFont typeface="+mj-lt"/>
              <a:buAutoNum type="arabicPeriod"/>
            </a:pPr>
            <a:r>
              <a:rPr lang="en-US" b="1" dirty="0"/>
              <a:t>Label Generation via Clustering:</a:t>
            </a:r>
            <a:br>
              <a:rPr lang="en-US" dirty="0"/>
            </a:br>
            <a:r>
              <a:rPr lang="en-US" dirty="0"/>
              <a:t>Applied unsupervised learning techniques (e.g., k-means, DBSCAN, hierarchical clustering) with UMAP to identify patterns and groupings in the data, thereby generating provisional labels.</a:t>
            </a:r>
          </a:p>
          <a:p>
            <a:pPr>
              <a:buFont typeface="+mj-lt"/>
              <a:buAutoNum type="arabicPeriod"/>
            </a:pPr>
            <a:r>
              <a:rPr lang="en-US" b="1" dirty="0"/>
              <a:t>Label Validation &amp; Refinement:</a:t>
            </a:r>
            <a:br>
              <a:rPr lang="en-US" dirty="0"/>
            </a:br>
            <a:r>
              <a:rPr lang="en-US" dirty="0"/>
              <a:t> Evaluate and refine the clustering-based labels using methods such as dimensionality reduction (e.g., PCA, t-SNE), cluster purity, or semi-supervised learning if applicable.</a:t>
            </a:r>
          </a:p>
          <a:p>
            <a:pPr>
              <a:buFont typeface="+mj-lt"/>
              <a:buAutoNum type="arabicPeriod"/>
            </a:pPr>
            <a:r>
              <a:rPr lang="en-US" b="1" dirty="0"/>
              <a:t>Classifier Training:</a:t>
            </a:r>
            <a:br>
              <a:rPr lang="en-US" dirty="0"/>
            </a:br>
            <a:r>
              <a:rPr lang="en-US" dirty="0"/>
              <a:t> With the generated labels, train supervised learning models (e.g., Logistic Regression, Random Forest, and </a:t>
            </a:r>
            <a:r>
              <a:rPr lang="en-US" dirty="0" err="1"/>
              <a:t>XGBoost</a:t>
            </a:r>
            <a:r>
              <a:rPr lang="en-US" dirty="0"/>
              <a:t> classifiers) to accurately classify new, unseen data.</a:t>
            </a:r>
          </a:p>
          <a:p>
            <a:pPr>
              <a:buFont typeface="+mj-lt"/>
              <a:buAutoNum type="arabicPeriod"/>
            </a:pPr>
            <a:r>
              <a:rPr lang="en-US" b="1" dirty="0"/>
              <a:t>Performance Evaluation:</a:t>
            </a:r>
            <a:br>
              <a:rPr lang="en-US" dirty="0"/>
            </a:br>
            <a:r>
              <a:rPr lang="en-US" dirty="0"/>
              <a:t> Compared models based on accuracy, precision, recall, and F1-score.</a:t>
            </a:r>
          </a:p>
          <a:p>
            <a:pPr marL="0" indent="0">
              <a:buNone/>
            </a:pPr>
            <a:r>
              <a:rPr lang="en-US" b="1" dirty="0"/>
              <a:t>Expected Outcome:</a:t>
            </a:r>
          </a:p>
          <a:p>
            <a:pPr marL="400050" lvl="1" indent="0">
              <a:buNone/>
            </a:pPr>
            <a:r>
              <a:rPr lang="en-US" sz="1800" dirty="0"/>
              <a:t>A </a:t>
            </a:r>
            <a:r>
              <a:rPr lang="en-US" sz="1800" b="1" dirty="0"/>
              <a:t>fully functional classification system</a:t>
            </a:r>
            <a:r>
              <a:rPr lang="en-US" sz="1800" dirty="0"/>
              <a:t> built without pre-existing labels.</a:t>
            </a:r>
          </a:p>
          <a:p>
            <a:pPr marL="400050" lvl="1" indent="0">
              <a:buNone/>
            </a:pPr>
            <a:r>
              <a:rPr lang="en-US" sz="1800" dirty="0"/>
              <a:t>A documented methodology for </a:t>
            </a:r>
            <a:r>
              <a:rPr lang="en-US" sz="1800" b="1" dirty="0"/>
              <a:t>labeling unstructured data</a:t>
            </a:r>
            <a:r>
              <a:rPr lang="en-US" sz="1800" dirty="0"/>
              <a:t> that can be generalized to other domains.</a:t>
            </a:r>
          </a:p>
          <a:p>
            <a:pPr marL="400050" lvl="1" indent="0">
              <a:buNone/>
            </a:pPr>
            <a:r>
              <a:rPr lang="en-US" sz="1800" dirty="0"/>
              <a:t>Insights into the challenges and effectiveness of unsupervised and semi-supervised labeling techniques.</a:t>
            </a:r>
          </a:p>
          <a:p>
            <a:pPr lvl="1">
              <a:buFont typeface="+mj-lt"/>
              <a:buAutoNum type="arabicPeriod"/>
            </a:pPr>
            <a:endParaRPr lang="en-US" dirty="0"/>
          </a:p>
          <a:p>
            <a:endParaRPr lang="en-IN" dirty="0"/>
          </a:p>
        </p:txBody>
      </p:sp>
    </p:spTree>
    <p:extLst>
      <p:ext uri="{BB962C8B-B14F-4D97-AF65-F5344CB8AC3E}">
        <p14:creationId xmlns:p14="http://schemas.microsoft.com/office/powerpoint/2010/main" val="76989854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907B6A-FE66-48FC-0C32-5CE013538D7A}"/>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5062657E-EFB0-866B-0714-5CFB942826DA}"/>
              </a:ext>
            </a:extLst>
          </p:cNvPr>
          <p:cNvSpPr txBox="1"/>
          <p:nvPr/>
        </p:nvSpPr>
        <p:spPr>
          <a:xfrm>
            <a:off x="2398903" y="915717"/>
            <a:ext cx="2847254" cy="553998"/>
          </a:xfrm>
          <a:prstGeom prst="rect">
            <a:avLst/>
          </a:prstGeom>
          <a:noFill/>
        </p:spPr>
        <p:txBody>
          <a:bodyPr wrap="none" rtlCol="0">
            <a:spAutoFit/>
          </a:bodyPr>
          <a:lstStyle/>
          <a:p>
            <a:r>
              <a:rPr lang="en-US" sz="3000" b="1" u="sng" dirty="0">
                <a:solidFill>
                  <a:schemeClr val="tx2">
                    <a:lumMod val="90000"/>
                    <a:lumOff val="10000"/>
                  </a:schemeClr>
                </a:solidFill>
              </a:rPr>
              <a:t>Final Summary</a:t>
            </a:r>
          </a:p>
        </p:txBody>
      </p:sp>
      <p:pic>
        <p:nvPicPr>
          <p:cNvPr id="5" name="Picture 4">
            <a:extLst>
              <a:ext uri="{FF2B5EF4-FFF2-40B4-BE49-F238E27FC236}">
                <a16:creationId xmlns:a16="http://schemas.microsoft.com/office/drawing/2014/main" id="{9060995F-F24E-1BCD-EE6C-B0B4F5DBC35D}"/>
              </a:ext>
            </a:extLst>
          </p:cNvPr>
          <p:cNvPicPr>
            <a:picLocks noChangeAspect="1"/>
          </p:cNvPicPr>
          <p:nvPr/>
        </p:nvPicPr>
        <p:blipFill>
          <a:blip r:embed="rId2"/>
          <a:stretch>
            <a:fillRect/>
          </a:stretch>
        </p:blipFill>
        <p:spPr>
          <a:xfrm>
            <a:off x="2289253" y="1760702"/>
            <a:ext cx="4565494" cy="3336597"/>
          </a:xfrm>
          <a:prstGeom prst="rect">
            <a:avLst/>
          </a:prstGeom>
        </p:spPr>
      </p:pic>
    </p:spTree>
    <p:extLst>
      <p:ext uri="{BB962C8B-B14F-4D97-AF65-F5344CB8AC3E}">
        <p14:creationId xmlns:p14="http://schemas.microsoft.com/office/powerpoint/2010/main" val="388046440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FE09EF-F499-29E4-2AFE-6F9DC3E3B3CB}"/>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3D9CF2E2-070A-7CCF-0A99-34288139ABAE}"/>
              </a:ext>
            </a:extLst>
          </p:cNvPr>
          <p:cNvSpPr txBox="1"/>
          <p:nvPr/>
        </p:nvSpPr>
        <p:spPr>
          <a:xfrm>
            <a:off x="2398903" y="915717"/>
            <a:ext cx="2847254" cy="553998"/>
          </a:xfrm>
          <a:prstGeom prst="rect">
            <a:avLst/>
          </a:prstGeom>
          <a:noFill/>
        </p:spPr>
        <p:txBody>
          <a:bodyPr wrap="none" rtlCol="0">
            <a:spAutoFit/>
          </a:bodyPr>
          <a:lstStyle/>
          <a:p>
            <a:r>
              <a:rPr lang="en-US" sz="3000" b="1" u="sng" dirty="0">
                <a:solidFill>
                  <a:schemeClr val="tx2">
                    <a:lumMod val="90000"/>
                    <a:lumOff val="10000"/>
                  </a:schemeClr>
                </a:solidFill>
              </a:rPr>
              <a:t>Final Summary</a:t>
            </a:r>
          </a:p>
        </p:txBody>
      </p:sp>
      <p:sp>
        <p:nvSpPr>
          <p:cNvPr id="4" name="TextBox 3">
            <a:extLst>
              <a:ext uri="{FF2B5EF4-FFF2-40B4-BE49-F238E27FC236}">
                <a16:creationId xmlns:a16="http://schemas.microsoft.com/office/drawing/2014/main" id="{116A83BA-C4EB-74ED-3190-9931C3581500}"/>
              </a:ext>
            </a:extLst>
          </p:cNvPr>
          <p:cNvSpPr txBox="1"/>
          <p:nvPr/>
        </p:nvSpPr>
        <p:spPr>
          <a:xfrm>
            <a:off x="649667" y="1930034"/>
            <a:ext cx="7981721" cy="3857466"/>
          </a:xfrm>
          <a:prstGeom prst="rect">
            <a:avLst/>
          </a:prstGeom>
          <a:noFill/>
        </p:spPr>
        <p:txBody>
          <a:bodyPr wrap="square">
            <a:spAutoFit/>
          </a:bodyPr>
          <a:lstStyle/>
          <a:p>
            <a:pPr algn="l">
              <a:buNone/>
            </a:pPr>
            <a:r>
              <a:rPr lang="en-US" b="1" dirty="0"/>
              <a:t>Observations and Analysis</a:t>
            </a:r>
          </a:p>
          <a:p>
            <a:pPr marL="285750" indent="-285750">
              <a:spcAft>
                <a:spcPts val="506"/>
              </a:spcAft>
              <a:buFont typeface="Arial" panose="020B0604020202020204" pitchFamily="34" charset="0"/>
              <a:buChar char="•"/>
            </a:pPr>
            <a:r>
              <a:rPr lang="en-US" sz="1400" dirty="0" err="1"/>
              <a:t>XGBoost</a:t>
            </a:r>
            <a:r>
              <a:rPr lang="en-US" sz="1400" dirty="0"/>
              <a:t> gave the best performance across all metrics (accuracy, precision, recall, and F1-score), achieving 97.41% accuracy. It handled class boundaries and subtle differences between digits very well, even with just flattened pixel features.</a:t>
            </a:r>
          </a:p>
          <a:p>
            <a:pPr marL="285750" indent="-285750">
              <a:spcAft>
                <a:spcPts val="506"/>
              </a:spcAft>
              <a:buFont typeface="Arial" panose="020B0604020202020204" pitchFamily="34" charset="0"/>
              <a:buChar char="•"/>
            </a:pPr>
            <a:r>
              <a:rPr lang="en-US" sz="1400" dirty="0"/>
              <a:t>Random Forest performed nearly as well as </a:t>
            </a:r>
            <a:r>
              <a:rPr lang="en-US" sz="1400" dirty="0" err="1"/>
              <a:t>XGBoost</a:t>
            </a:r>
            <a:r>
              <a:rPr lang="en-US" sz="1400" dirty="0"/>
              <a:t>, with a strong 96.81% accuracy. It’s a good non-linear model for this task and was fast to train with no special installation requirements.</a:t>
            </a:r>
          </a:p>
          <a:p>
            <a:pPr marL="285750" indent="-285750">
              <a:spcAft>
                <a:spcPts val="506"/>
              </a:spcAft>
              <a:buFont typeface="Arial" panose="020B0604020202020204" pitchFamily="34" charset="0"/>
              <a:buChar char="•"/>
            </a:pPr>
            <a:r>
              <a:rPr lang="en-US" sz="1400" dirty="0"/>
              <a:t>Logistic Regression gave respectable results (93.31% accuracy), but struggled slightly with more complex digit shapes like '5', '8', and '3'. This suggests linear models are less effective for handwritten digit classification without deeper features.</a:t>
            </a:r>
          </a:p>
          <a:p>
            <a:pPr marL="285750" indent="-285750">
              <a:spcAft>
                <a:spcPts val="506"/>
              </a:spcAft>
              <a:buFont typeface="Arial" panose="020B0604020202020204" pitchFamily="34" charset="0"/>
              <a:buChar char="•"/>
            </a:pPr>
            <a:r>
              <a:rPr lang="en-US" sz="1400" dirty="0"/>
              <a:t>Class-wise performance was balanced for all three models—there were no major drops in any specific digit class, which validates the quality of manual labeling and the consistency of the dataset.</a:t>
            </a:r>
          </a:p>
          <a:p>
            <a:pPr marL="285750" indent="-285750">
              <a:spcAft>
                <a:spcPts val="506"/>
              </a:spcAft>
              <a:buFont typeface="Arial" panose="020B0604020202020204" pitchFamily="34" charset="0"/>
              <a:buChar char="•"/>
            </a:pPr>
            <a:r>
              <a:rPr lang="en-US" sz="1400" dirty="0"/>
              <a:t>The labeling approach using UMAP + KMeans clustering proved to be a highly effective self-supervised method for bootstrapping labels from </a:t>
            </a:r>
            <a:r>
              <a:rPr lang="en-US" sz="1400" dirty="0" err="1"/>
              <a:t>unlabelled</a:t>
            </a:r>
            <a:r>
              <a:rPr lang="en-US" sz="1400" dirty="0"/>
              <a:t> data. The high accuracy from all models confirms that the cluster-to-label mapping was meaningful.</a:t>
            </a:r>
          </a:p>
        </p:txBody>
      </p:sp>
    </p:spTree>
    <p:extLst>
      <p:ext uri="{BB962C8B-B14F-4D97-AF65-F5344CB8AC3E}">
        <p14:creationId xmlns:p14="http://schemas.microsoft.com/office/powerpoint/2010/main" val="106156378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922094-79A9-B12B-36D9-33E8FA3AE535}"/>
            </a:ext>
          </a:extLst>
        </p:cNvPr>
        <p:cNvGrpSpPr/>
        <p:nvPr/>
      </p:nvGrpSpPr>
      <p:grpSpPr>
        <a:xfrm>
          <a:off x="0" y="0"/>
          <a:ext cx="0" cy="0"/>
          <a:chOff x="0" y="0"/>
          <a:chExt cx="0" cy="0"/>
        </a:xfrm>
      </p:grpSpPr>
      <p:sp>
        <p:nvSpPr>
          <p:cNvPr id="9" name="Title 8">
            <a:extLst>
              <a:ext uri="{FF2B5EF4-FFF2-40B4-BE49-F238E27FC236}">
                <a16:creationId xmlns:a16="http://schemas.microsoft.com/office/drawing/2014/main" id="{A87B94FE-403B-EC86-020B-96F00AE61440}"/>
              </a:ext>
            </a:extLst>
          </p:cNvPr>
          <p:cNvSpPr>
            <a:spLocks noGrp="1"/>
          </p:cNvSpPr>
          <p:nvPr>
            <p:ph type="title"/>
          </p:nvPr>
        </p:nvSpPr>
        <p:spPr>
          <a:xfrm>
            <a:off x="481330" y="3026298"/>
            <a:ext cx="8178790" cy="665705"/>
          </a:xfrm>
        </p:spPr>
        <p:txBody>
          <a:bodyPr>
            <a:normAutofit fontScale="90000"/>
          </a:bodyPr>
          <a:lstStyle/>
          <a:p>
            <a:pPr algn="ctr"/>
            <a:r>
              <a:rPr lang="en-US" b="1">
                <a:solidFill>
                  <a:schemeClr val="accent1">
                    <a:lumMod val="75000"/>
                  </a:schemeClr>
                </a:solidFill>
              </a:rPr>
              <a:t>THANK YOU</a:t>
            </a:r>
            <a:endParaRPr lang="en-US" b="1" dirty="0">
              <a:solidFill>
                <a:schemeClr val="accent1">
                  <a:lumMod val="75000"/>
                </a:schemeClr>
              </a:solidFill>
            </a:endParaRPr>
          </a:p>
        </p:txBody>
      </p:sp>
    </p:spTree>
    <p:extLst>
      <p:ext uri="{BB962C8B-B14F-4D97-AF65-F5344CB8AC3E}">
        <p14:creationId xmlns:p14="http://schemas.microsoft.com/office/powerpoint/2010/main" val="32273007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3E6C70-63DB-F26C-60F1-F4D7DCE561EF}"/>
              </a:ext>
            </a:extLst>
          </p:cNvPr>
          <p:cNvSpPr>
            <a:spLocks noGrp="1"/>
          </p:cNvSpPr>
          <p:nvPr>
            <p:ph type="title"/>
          </p:nvPr>
        </p:nvSpPr>
        <p:spPr>
          <a:xfrm>
            <a:off x="3138741" y="3095989"/>
            <a:ext cx="2866517" cy="666022"/>
          </a:xfrm>
        </p:spPr>
        <p:txBody>
          <a:bodyPr>
            <a:normAutofit fontScale="90000"/>
          </a:bodyPr>
          <a:lstStyle/>
          <a:p>
            <a:r>
              <a:rPr lang="en-IN" dirty="0"/>
              <a:t>Text Dataset</a:t>
            </a:r>
          </a:p>
        </p:txBody>
      </p:sp>
    </p:spTree>
    <p:extLst>
      <p:ext uri="{BB962C8B-B14F-4D97-AF65-F5344CB8AC3E}">
        <p14:creationId xmlns:p14="http://schemas.microsoft.com/office/powerpoint/2010/main" val="19232428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1. Data Description</a:t>
            </a:r>
          </a:p>
        </p:txBody>
      </p:sp>
      <p:sp>
        <p:nvSpPr>
          <p:cNvPr id="3" name="Content Placeholder 2"/>
          <p:cNvSpPr>
            <a:spLocks noGrp="1"/>
          </p:cNvSpPr>
          <p:nvPr>
            <p:ph idx="1"/>
          </p:nvPr>
        </p:nvSpPr>
        <p:spPr/>
        <p:txBody>
          <a:bodyPr>
            <a:normAutofit/>
          </a:bodyPr>
          <a:lstStyle/>
          <a:p>
            <a:r>
              <a:rPr lang="en-US" sz="2000" dirty="0"/>
              <a:t>The data appears to be a list of raw text strings, likely email-style posts, containing informal language, email addresses, new line characters, tabs/unnecessary spaces. </a:t>
            </a:r>
            <a:r>
              <a:rPr lang="en-US" sz="2000" dirty="0" err="1"/>
              <a:t>Eg</a:t>
            </a:r>
            <a:r>
              <a:rPr lang="en-US" sz="2000" dirty="0"/>
              <a:t>:</a:t>
            </a:r>
          </a:p>
          <a:p>
            <a:endParaRPr sz="2000" dirty="0"/>
          </a:p>
        </p:txBody>
      </p:sp>
      <p:pic>
        <p:nvPicPr>
          <p:cNvPr id="16" name="Picture 15">
            <a:extLst>
              <a:ext uri="{FF2B5EF4-FFF2-40B4-BE49-F238E27FC236}">
                <a16:creationId xmlns:a16="http://schemas.microsoft.com/office/drawing/2014/main" id="{FE7C65D4-3FC2-2725-9E71-19B0F2CEB45E}"/>
              </a:ext>
            </a:extLst>
          </p:cNvPr>
          <p:cNvPicPr>
            <a:picLocks noChangeAspect="1"/>
          </p:cNvPicPr>
          <p:nvPr/>
        </p:nvPicPr>
        <p:blipFill>
          <a:blip r:embed="rId2"/>
          <a:stretch>
            <a:fillRect/>
          </a:stretch>
        </p:blipFill>
        <p:spPr>
          <a:xfrm>
            <a:off x="1416971" y="3599402"/>
            <a:ext cx="5634762" cy="1175021"/>
          </a:xfrm>
          <a:prstGeom prst="rect">
            <a:avLst/>
          </a:prstGeom>
        </p:spPr>
      </p:pic>
      <p:pic>
        <p:nvPicPr>
          <p:cNvPr id="18" name="Picture 17">
            <a:extLst>
              <a:ext uri="{FF2B5EF4-FFF2-40B4-BE49-F238E27FC236}">
                <a16:creationId xmlns:a16="http://schemas.microsoft.com/office/drawing/2014/main" id="{532DCE73-10C5-D71C-AF04-C3605D91A715}"/>
              </a:ext>
            </a:extLst>
          </p:cNvPr>
          <p:cNvPicPr>
            <a:picLocks noChangeAspect="1"/>
          </p:cNvPicPr>
          <p:nvPr/>
        </p:nvPicPr>
        <p:blipFill>
          <a:blip r:embed="rId3"/>
          <a:stretch>
            <a:fillRect/>
          </a:stretch>
        </p:blipFill>
        <p:spPr>
          <a:xfrm>
            <a:off x="1416971" y="4888799"/>
            <a:ext cx="5130412" cy="131483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2</a:t>
            </a:r>
            <a:r>
              <a:rPr dirty="0"/>
              <a:t>. Preprocessing Techniques</a:t>
            </a:r>
          </a:p>
        </p:txBody>
      </p:sp>
      <p:sp>
        <p:nvSpPr>
          <p:cNvPr id="3" name="Content Placeholder 2"/>
          <p:cNvSpPr>
            <a:spLocks noGrp="1"/>
          </p:cNvSpPr>
          <p:nvPr>
            <p:ph idx="1"/>
          </p:nvPr>
        </p:nvSpPr>
        <p:spPr>
          <a:xfrm>
            <a:off x="609599" y="1549594"/>
            <a:ext cx="7005748" cy="4927988"/>
          </a:xfrm>
        </p:spPr>
        <p:txBody>
          <a:bodyPr>
            <a:normAutofit fontScale="92500" lnSpcReduction="20000"/>
          </a:bodyPr>
          <a:lstStyle/>
          <a:p>
            <a:r>
              <a:rPr lang="en-IN" dirty="0"/>
              <a:t>Cleaning text using regular expression:</a:t>
            </a:r>
          </a:p>
          <a:p>
            <a:pPr lvl="1"/>
            <a:r>
              <a:rPr lang="en-IN" dirty="0"/>
              <a:t>Remove new lines, emails, URLs, non-alphanumeric characters and extra white spaces. </a:t>
            </a:r>
          </a:p>
          <a:p>
            <a:pPr lvl="1"/>
            <a:r>
              <a:rPr lang="en-IN" dirty="0"/>
              <a:t>Convert all text into lower case.</a:t>
            </a:r>
          </a:p>
          <a:p>
            <a:r>
              <a:rPr lang="en-IN" dirty="0"/>
              <a:t>Correct spelling mistakes using </a:t>
            </a:r>
            <a:r>
              <a:rPr lang="en-IN" dirty="0" err="1"/>
              <a:t>symspellpy</a:t>
            </a:r>
            <a:r>
              <a:rPr lang="en-IN" dirty="0"/>
              <a:t>:</a:t>
            </a:r>
          </a:p>
          <a:p>
            <a:pPr lvl="1"/>
            <a:r>
              <a:rPr lang="en-IN" dirty="0"/>
              <a:t>Here we are using a frequency dictionary available online on </a:t>
            </a:r>
            <a:r>
              <a:rPr lang="en-IN" dirty="0" err="1"/>
              <a:t>github</a:t>
            </a:r>
            <a:r>
              <a:rPr lang="en-IN" dirty="0"/>
              <a:t>: frequency_dictionary_en_82_765.txt</a:t>
            </a:r>
          </a:p>
          <a:p>
            <a:r>
              <a:rPr lang="en-IN" dirty="0"/>
              <a:t>Considering </a:t>
            </a:r>
            <a:r>
              <a:rPr lang="en-IN" b="1" dirty="0"/>
              <a:t>text only after </a:t>
            </a:r>
            <a:r>
              <a:rPr lang="en-IN" dirty="0"/>
              <a:t>some keywords like “ </a:t>
            </a:r>
            <a:r>
              <a:rPr lang="en-IN" b="1" dirty="0"/>
              <a:t>writes</a:t>
            </a:r>
            <a:r>
              <a:rPr lang="en-IN" dirty="0"/>
              <a:t>:” and “ </a:t>
            </a:r>
            <a:r>
              <a:rPr lang="en-IN" b="1" dirty="0"/>
              <a:t>wrote</a:t>
            </a:r>
            <a:r>
              <a:rPr lang="en-IN" dirty="0"/>
              <a:t>:” as in the documents, </a:t>
            </a:r>
            <a:r>
              <a:rPr lang="en-IN" dirty="0" err="1"/>
              <a:t>acutal</a:t>
            </a:r>
            <a:r>
              <a:rPr lang="en-IN" dirty="0"/>
              <a:t> text is being written after these keywords.</a:t>
            </a:r>
          </a:p>
          <a:p>
            <a:r>
              <a:rPr lang="en-US" dirty="0"/>
              <a:t>Now that the spelling has been corrected, we </a:t>
            </a:r>
            <a:r>
              <a:rPr lang="en-US" dirty="0" err="1"/>
              <a:t>performe</a:t>
            </a:r>
            <a:r>
              <a:rPr lang="en-US" dirty="0"/>
              <a:t>:</a:t>
            </a:r>
          </a:p>
          <a:p>
            <a:pPr lvl="1"/>
            <a:r>
              <a:rPr lang="en-US" dirty="0"/>
              <a:t>Lemmatizing </a:t>
            </a:r>
          </a:p>
          <a:p>
            <a:pPr lvl="1"/>
            <a:r>
              <a:rPr lang="en-US" dirty="0"/>
              <a:t>Tokenization </a:t>
            </a:r>
          </a:p>
          <a:p>
            <a:pPr lvl="1"/>
            <a:r>
              <a:rPr lang="en-US" dirty="0" err="1"/>
              <a:t>PorterStemmer</a:t>
            </a:r>
            <a:r>
              <a:rPr lang="en-US" dirty="0"/>
              <a:t> </a:t>
            </a:r>
          </a:p>
          <a:p>
            <a:pPr lvl="1"/>
            <a:r>
              <a:rPr lang="en-US" dirty="0"/>
              <a:t>Removal of stop words.</a:t>
            </a:r>
          </a:p>
          <a:p>
            <a:r>
              <a:rPr lang="en-US" dirty="0"/>
              <a:t>After processing text, </a:t>
            </a:r>
            <a:r>
              <a:rPr lang="en-US" b="1" dirty="0"/>
              <a:t>drop documents with less than 5 words</a:t>
            </a:r>
            <a:r>
              <a:rPr lang="en-US" dirty="0"/>
              <a:t>.</a:t>
            </a:r>
          </a:p>
          <a:p>
            <a:endParaRPr lang="en-IN" dirty="0"/>
          </a:p>
          <a:p>
            <a:pPr lvl="1"/>
            <a:endParaRPr lang="en-IN"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7F528B-9C61-15F8-7921-46E0E137FA5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4E24A7C-0CA8-68F5-6D69-3FF9A3B68157}"/>
              </a:ext>
            </a:extLst>
          </p:cNvPr>
          <p:cNvSpPr>
            <a:spLocks noGrp="1"/>
          </p:cNvSpPr>
          <p:nvPr>
            <p:ph type="title"/>
          </p:nvPr>
        </p:nvSpPr>
        <p:spPr/>
        <p:txBody>
          <a:bodyPr>
            <a:normAutofit/>
          </a:bodyPr>
          <a:lstStyle/>
          <a:p>
            <a:r>
              <a:rPr lang="en-IN" dirty="0"/>
              <a:t>2</a:t>
            </a:r>
            <a:r>
              <a:rPr dirty="0"/>
              <a:t>. Preprocessing Techniques</a:t>
            </a:r>
            <a:r>
              <a:rPr lang="en-IN" dirty="0"/>
              <a:t> </a:t>
            </a:r>
            <a:r>
              <a:rPr lang="en-IN" sz="2200" dirty="0"/>
              <a:t>contd.</a:t>
            </a:r>
            <a:endParaRPr sz="2200" dirty="0"/>
          </a:p>
        </p:txBody>
      </p:sp>
      <p:sp>
        <p:nvSpPr>
          <p:cNvPr id="3" name="Content Placeholder 2">
            <a:extLst>
              <a:ext uri="{FF2B5EF4-FFF2-40B4-BE49-F238E27FC236}">
                <a16:creationId xmlns:a16="http://schemas.microsoft.com/office/drawing/2014/main" id="{98618D62-5571-F5C4-C6E9-AF9FBD2C7F5D}"/>
              </a:ext>
            </a:extLst>
          </p:cNvPr>
          <p:cNvSpPr>
            <a:spLocks noGrp="1"/>
          </p:cNvSpPr>
          <p:nvPr>
            <p:ph idx="1"/>
          </p:nvPr>
        </p:nvSpPr>
        <p:spPr>
          <a:xfrm>
            <a:off x="609599" y="1821820"/>
            <a:ext cx="6347714" cy="4219543"/>
          </a:xfrm>
        </p:spPr>
        <p:txBody>
          <a:bodyPr>
            <a:normAutofit/>
          </a:bodyPr>
          <a:lstStyle/>
          <a:p>
            <a:pPr lvl="1"/>
            <a:r>
              <a:rPr lang="en-IN" dirty="0"/>
              <a:t>Unprocessed data looks like this:</a:t>
            </a:r>
          </a:p>
          <a:p>
            <a:pPr lvl="1"/>
            <a:endParaRPr lang="en-IN" dirty="0"/>
          </a:p>
          <a:p>
            <a:pPr lvl="1"/>
            <a:endParaRPr lang="en-IN" dirty="0"/>
          </a:p>
          <a:p>
            <a:pPr lvl="1"/>
            <a:endParaRPr lang="en-IN" dirty="0"/>
          </a:p>
          <a:p>
            <a:pPr lvl="1"/>
            <a:endParaRPr lang="en-IN" dirty="0"/>
          </a:p>
          <a:p>
            <a:pPr lvl="1"/>
            <a:endParaRPr lang="en-IN" dirty="0"/>
          </a:p>
          <a:p>
            <a:pPr lvl="1"/>
            <a:endParaRPr lang="en-IN" dirty="0"/>
          </a:p>
          <a:p>
            <a:pPr lvl="1"/>
            <a:r>
              <a:rPr lang="en-IN" dirty="0"/>
              <a:t>Processed data looks like below:</a:t>
            </a:r>
          </a:p>
          <a:p>
            <a:pPr lvl="1"/>
            <a:endParaRPr lang="en-IN" dirty="0"/>
          </a:p>
        </p:txBody>
      </p:sp>
      <p:pic>
        <p:nvPicPr>
          <p:cNvPr id="7" name="Picture 6">
            <a:extLst>
              <a:ext uri="{FF2B5EF4-FFF2-40B4-BE49-F238E27FC236}">
                <a16:creationId xmlns:a16="http://schemas.microsoft.com/office/drawing/2014/main" id="{861A809E-0BD5-641D-F58F-2E71EB8B3C7B}"/>
              </a:ext>
            </a:extLst>
          </p:cNvPr>
          <p:cNvPicPr>
            <a:picLocks noChangeAspect="1"/>
          </p:cNvPicPr>
          <p:nvPr/>
        </p:nvPicPr>
        <p:blipFill>
          <a:blip r:embed="rId2"/>
          <a:stretch>
            <a:fillRect/>
          </a:stretch>
        </p:blipFill>
        <p:spPr>
          <a:xfrm>
            <a:off x="609599" y="4621828"/>
            <a:ext cx="7572700" cy="1741437"/>
          </a:xfrm>
          <a:prstGeom prst="rect">
            <a:avLst/>
          </a:prstGeom>
        </p:spPr>
      </p:pic>
      <p:pic>
        <p:nvPicPr>
          <p:cNvPr id="8" name="Picture 7">
            <a:extLst>
              <a:ext uri="{FF2B5EF4-FFF2-40B4-BE49-F238E27FC236}">
                <a16:creationId xmlns:a16="http://schemas.microsoft.com/office/drawing/2014/main" id="{9E46532D-0305-B950-9EBA-F2CAC92C58E0}"/>
              </a:ext>
            </a:extLst>
          </p:cNvPr>
          <p:cNvPicPr>
            <a:picLocks noChangeAspect="1"/>
          </p:cNvPicPr>
          <p:nvPr/>
        </p:nvPicPr>
        <p:blipFill>
          <a:blip r:embed="rId3"/>
          <a:stretch>
            <a:fillRect/>
          </a:stretch>
        </p:blipFill>
        <p:spPr>
          <a:xfrm>
            <a:off x="609599" y="2334951"/>
            <a:ext cx="7128221" cy="1486453"/>
          </a:xfrm>
          <a:prstGeom prst="rect">
            <a:avLst/>
          </a:prstGeom>
        </p:spPr>
      </p:pic>
    </p:spTree>
    <p:extLst>
      <p:ext uri="{BB962C8B-B14F-4D97-AF65-F5344CB8AC3E}">
        <p14:creationId xmlns:p14="http://schemas.microsoft.com/office/powerpoint/2010/main" val="169754680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docProps/app.xml><?xml version="1.0" encoding="utf-8"?>
<Properties xmlns="http://schemas.openxmlformats.org/officeDocument/2006/extended-properties" xmlns:vt="http://schemas.openxmlformats.org/officeDocument/2006/docPropsVTypes">
  <Template>TM03090434[[fn=Wood Type]]</Template>
  <TotalTime>241</TotalTime>
  <Words>3657</Words>
  <Application>Microsoft Office PowerPoint</Application>
  <PresentationFormat>On-screen Show (4:3)</PresentationFormat>
  <Paragraphs>355</Paragraphs>
  <Slides>52</Slides>
  <Notes>0</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52</vt:i4>
      </vt:variant>
    </vt:vector>
  </HeadingPairs>
  <TitlesOfParts>
    <vt:vector size="65" baseType="lpstr">
      <vt:lpstr>Abadi</vt:lpstr>
      <vt:lpstr>Aptos</vt:lpstr>
      <vt:lpstr>Aptos Display (body)</vt:lpstr>
      <vt:lpstr>Aptos Narrow</vt:lpstr>
      <vt:lpstr>Arial</vt:lpstr>
      <vt:lpstr>Cambria Math</vt:lpstr>
      <vt:lpstr>Google Sans</vt:lpstr>
      <vt:lpstr>Helvetica Neue</vt:lpstr>
      <vt:lpstr>Nunito</vt:lpstr>
      <vt:lpstr>Rockwell</vt:lpstr>
      <vt:lpstr>Rockwell Condensed</vt:lpstr>
      <vt:lpstr>Wingdings</vt:lpstr>
      <vt:lpstr>Wood Type</vt:lpstr>
      <vt:lpstr>-Learning to Label –  From Clustering to Classification</vt:lpstr>
      <vt:lpstr>Contents </vt:lpstr>
      <vt:lpstr>Executive Summary</vt:lpstr>
      <vt:lpstr>Executive Summary – Text Dataset</vt:lpstr>
      <vt:lpstr>Executive Summary – Image Dataset</vt:lpstr>
      <vt:lpstr>Text Dataset</vt:lpstr>
      <vt:lpstr>1. Data Description</vt:lpstr>
      <vt:lpstr>2. Preprocessing Techniques</vt:lpstr>
      <vt:lpstr>2. Preprocessing Techniques contd.</vt:lpstr>
      <vt:lpstr>3. Feature Engineering</vt:lpstr>
      <vt:lpstr>4. Visualize the vectors by plotting PCA with the help of tSNE</vt:lpstr>
      <vt:lpstr>4. Visualize the vectors by plotting PCA with the help of tSNE</vt:lpstr>
      <vt:lpstr>4. Visualize the vectors by plotting PCA with the help of tSNE</vt:lpstr>
      <vt:lpstr>4. Visualize the vectors by plotting PCA with the help of tSNE</vt:lpstr>
      <vt:lpstr>4 Visualize the vectors by plotting PCA with the help of tSNE</vt:lpstr>
      <vt:lpstr>5. Apply KMeans and Agglomerative Clustering techniques </vt:lpstr>
      <vt:lpstr>6. Visualization of clusters in colors </vt:lpstr>
      <vt:lpstr>7. Identify Labels for each cluster </vt:lpstr>
      <vt:lpstr>8. Training Multiple Classifiers</vt:lpstr>
      <vt:lpstr>8. Training Multiple Classifiers &gt;&gt; Performance Metric</vt:lpstr>
      <vt:lpstr>8. Classifiers Performance</vt:lpstr>
      <vt:lpstr>9. Training Classifiers on Manually updated target variables</vt:lpstr>
      <vt:lpstr>9. Training Classifiers on Manually updated target variables</vt:lpstr>
      <vt:lpstr>9. Training Classifiers on Manually updated target variables</vt:lpstr>
      <vt:lpstr>Final Summary – text dataset</vt:lpstr>
      <vt:lpstr>IMAGE Dataset</vt:lpstr>
      <vt:lpstr>PRE-PROCESSING</vt:lpstr>
      <vt:lpstr>PowerPoint Presentation</vt:lpstr>
      <vt:lpstr>Dimensionality Reduction</vt:lpstr>
      <vt:lpstr>PowerPoint Presentation</vt:lpstr>
      <vt:lpstr>PowerPoint Presentation</vt:lpstr>
      <vt:lpstr>PowerPoint Presentation</vt:lpstr>
      <vt:lpstr>Clustering</vt:lpstr>
      <vt:lpstr>PowerPoint Presentation</vt:lpstr>
      <vt:lpstr>PowerPoint Presentation</vt:lpstr>
      <vt:lpstr>PowerPoint Presentation</vt:lpstr>
      <vt:lpstr>PowerPoint Presentation</vt:lpstr>
      <vt:lpstr>PowerPoint Presentation</vt:lpstr>
      <vt:lpstr>Clustering Evaluation</vt:lpstr>
      <vt:lpstr>PowerPoint Presentation</vt:lpstr>
      <vt:lpstr>PowerPoint Presentation</vt:lpstr>
      <vt:lpstr>Clustering Approach Selection</vt:lpstr>
      <vt:lpstr>PowerPoint Presentation</vt:lpstr>
      <vt:lpstr>PowerPoint Presentation</vt:lpstr>
      <vt:lpstr>PowerPoint Presentation</vt:lpstr>
      <vt:lpstr>Classification</vt:lpstr>
      <vt:lpstr>PowerPoint Presentation</vt:lpstr>
      <vt:lpstr>PowerPoint Presentation</vt:lpstr>
      <vt:lpstr>PowerPoint Presentation</vt:lpstr>
      <vt:lpstr>PowerPoint Presentation</vt:lpstr>
      <vt:lpstr>PowerPoint Presentation</vt:lpstr>
      <vt:lpstr>THANK YOU</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generated using python-pptx</dc:description>
  <cp:lastModifiedBy>Mridul Sharma</cp:lastModifiedBy>
  <cp:revision>9</cp:revision>
  <dcterms:created xsi:type="dcterms:W3CDTF">2013-01-27T09:14:16Z</dcterms:created>
  <dcterms:modified xsi:type="dcterms:W3CDTF">2025-05-18T16:58:18Z</dcterms:modified>
  <cp:category/>
</cp:coreProperties>
</file>